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al Bold" panose="020B0704020202020204" pitchFamily="34" charset="0"/>
      <p:regular r:id="rId20"/>
      <p:bold r:id="rId21"/>
    </p:embeddedFont>
    <p:embeddedFont>
      <p:font typeface="Times New Roman Bold" panose="02020803070505020304" charset="0"/>
      <p:regular r:id="rId22"/>
    </p:embeddedFont>
    <p:embeddedFont>
      <p:font typeface="Times New Roman Condense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2.pn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svg"/><Relationship Id="rId3" Type="http://schemas.openxmlformats.org/officeDocument/2006/relationships/image" Target="../media/image2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2.jpeg"/><Relationship Id="rId5" Type="http://schemas.openxmlformats.org/officeDocument/2006/relationships/image" Target="../media/image24.png"/><Relationship Id="rId10" Type="http://schemas.openxmlformats.org/officeDocument/2006/relationships/image" Target="../media/image31.jpeg"/><Relationship Id="rId4" Type="http://schemas.openxmlformats.org/officeDocument/2006/relationships/image" Target="../media/image3.png"/><Relationship Id="rId9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jpeg"/><Relationship Id="rId11" Type="http://schemas.openxmlformats.org/officeDocument/2006/relationships/image" Target="../media/image41.svg"/><Relationship Id="rId5" Type="http://schemas.openxmlformats.org/officeDocument/2006/relationships/image" Target="../media/image3.png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16238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73343"/>
            <a:ext cx="12907446" cy="28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 dirty="0">
                <a:solidFill>
                  <a:srgbClr val="F8F9F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“Every year, about </a:t>
            </a:r>
            <a:r>
              <a:rPr lang="en-US" sz="5000" b="1" dirty="0">
                <a:solidFill>
                  <a:srgbClr val="F8F9F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8 to 10</a:t>
            </a:r>
            <a:r>
              <a:rPr lang="en-US" sz="5000" dirty="0">
                <a:solidFill>
                  <a:srgbClr val="F8F9F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million tons of plastics, including both macro plastics and microplastics, leak into the ocean ”</a:t>
            </a:r>
          </a:p>
          <a:p>
            <a:pPr algn="ctr">
              <a:lnSpc>
                <a:spcPts val="5400"/>
              </a:lnSpc>
              <a:spcBef>
                <a:spcPct val="0"/>
              </a:spcBef>
            </a:pPr>
            <a:endParaRPr lang="en-US" sz="5000" dirty="0">
              <a:solidFill>
                <a:srgbClr val="F8F9F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912368" y="8141946"/>
            <a:ext cx="14810514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sz="5000">
                <a:solidFill>
                  <a:srgbClr val="F8F9F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Sri Lanka throws away about </a:t>
            </a:r>
            <a:r>
              <a:rPr lang="en-US" sz="5000" b="1">
                <a:solidFill>
                  <a:srgbClr val="F8F9F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12 </a:t>
            </a:r>
            <a:r>
              <a:rPr lang="en-US" sz="5000">
                <a:solidFill>
                  <a:srgbClr val="F8F9F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million plastic food wrappings and </a:t>
            </a:r>
            <a:r>
              <a:rPr lang="en-US" sz="5000" b="1">
                <a:solidFill>
                  <a:srgbClr val="F8F9F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 </a:t>
            </a:r>
            <a:r>
              <a:rPr lang="en-US" sz="5000">
                <a:solidFill>
                  <a:srgbClr val="F8F9F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million plastic bags each day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3888" y="134549"/>
            <a:ext cx="13406400" cy="1887300"/>
            <a:chOff x="0" y="0"/>
            <a:chExt cx="17875200" cy="251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75200" cy="2516400"/>
            </a:xfrm>
            <a:custGeom>
              <a:avLst/>
              <a:gdLst/>
              <a:ahLst/>
              <a:cxnLst/>
              <a:rect l="l" t="t" r="r" b="b"/>
              <a:pathLst>
                <a:path w="17875200" h="2516400">
                  <a:moveTo>
                    <a:pt x="0" y="0"/>
                  </a:moveTo>
                  <a:lnTo>
                    <a:pt x="17875200" y="0"/>
                  </a:lnTo>
                  <a:lnTo>
                    <a:pt x="17875200" y="2516400"/>
                  </a:lnTo>
                  <a:lnTo>
                    <a:pt x="0" y="2516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875200" cy="2564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832"/>
                </a:lnSpc>
              </a:pPr>
              <a:r>
                <a:rPr lang="en-US" sz="54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3. Work Plan, </a:t>
              </a:r>
            </a:p>
            <a:p>
              <a:pPr algn="l">
                <a:lnSpc>
                  <a:spcPts val="5832"/>
                </a:lnSpc>
              </a:pPr>
              <a:r>
                <a:rPr lang="en-US" sz="54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   Required Resources and Scalability 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1552140" y="9083700"/>
            <a:ext cx="6735859" cy="1203300"/>
          </a:xfrm>
          <a:custGeom>
            <a:avLst/>
            <a:gdLst/>
            <a:ahLst/>
            <a:cxnLst/>
            <a:rect l="l" t="t" r="r" b="b"/>
            <a:pathLst>
              <a:path w="6735859" h="1203300">
                <a:moveTo>
                  <a:pt x="0" y="0"/>
                </a:moveTo>
                <a:lnTo>
                  <a:pt x="6735860" y="0"/>
                </a:lnTo>
                <a:lnTo>
                  <a:pt x="6735860" y="1203300"/>
                </a:lnTo>
                <a:lnTo>
                  <a:pt x="0" y="1203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967" b="-344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4060438" y="417825"/>
            <a:ext cx="3888000" cy="1320750"/>
            <a:chOff x="0" y="0"/>
            <a:chExt cx="5184000" cy="1761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4013" cy="1760982"/>
            </a:xfrm>
            <a:custGeom>
              <a:avLst/>
              <a:gdLst/>
              <a:ahLst/>
              <a:cxnLst/>
              <a:rect l="l" t="t" r="r" b="b"/>
              <a:pathLst>
                <a:path w="5184013" h="1760982">
                  <a:moveTo>
                    <a:pt x="0" y="0"/>
                  </a:moveTo>
                  <a:lnTo>
                    <a:pt x="5184013" y="0"/>
                  </a:lnTo>
                  <a:lnTo>
                    <a:pt x="5184013" y="1760982"/>
                  </a:lnTo>
                  <a:lnTo>
                    <a:pt x="0" y="1760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4422914" y="746906"/>
            <a:ext cx="3163047" cy="662587"/>
          </a:xfrm>
          <a:custGeom>
            <a:avLst/>
            <a:gdLst/>
            <a:ahLst/>
            <a:cxnLst/>
            <a:rect l="l" t="t" r="r" b="b"/>
            <a:pathLst>
              <a:path w="3163047" h="662587">
                <a:moveTo>
                  <a:pt x="0" y="0"/>
                </a:moveTo>
                <a:lnTo>
                  <a:pt x="3163047" y="0"/>
                </a:lnTo>
                <a:lnTo>
                  <a:pt x="3163047" y="662587"/>
                </a:lnTo>
                <a:lnTo>
                  <a:pt x="0" y="6625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560007" y="1778250"/>
            <a:ext cx="10598400" cy="826770"/>
            <a:chOff x="0" y="0"/>
            <a:chExt cx="14131200" cy="11023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131199" cy="1102360"/>
            </a:xfrm>
            <a:custGeom>
              <a:avLst/>
              <a:gdLst/>
              <a:ahLst/>
              <a:cxnLst/>
              <a:rect l="l" t="t" r="r" b="b"/>
              <a:pathLst>
                <a:path w="14131199" h="1102360">
                  <a:moveTo>
                    <a:pt x="0" y="0"/>
                  </a:moveTo>
                  <a:lnTo>
                    <a:pt x="14131199" y="0"/>
                  </a:lnTo>
                  <a:lnTo>
                    <a:pt x="14131199" y="1102360"/>
                  </a:lnTo>
                  <a:lnTo>
                    <a:pt x="0" y="1102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4131200" cy="11404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860"/>
                </a:lnSpc>
              </a:pPr>
              <a:r>
                <a:rPr lang="en-US" sz="4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Work Plan and Timeline:</a:t>
              </a:r>
              <a:r>
                <a:rPr lang="en-US" sz="4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</p:txBody>
        </p:sp>
      </p:grp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-1079204" y="2788510"/>
          <a:ext cx="12991759" cy="6487446"/>
        </p:xfrm>
        <a:graphic>
          <a:graphicData uri="http://schemas.openxmlformats.org/drawingml/2006/table">
            <a:tbl>
              <a:tblPr/>
              <a:tblGrid>
                <a:gridCol w="4342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0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80584">
                <a:tc>
                  <a:txBody>
                    <a:bodyPr/>
                    <a:lstStyle/>
                    <a:p>
                      <a:pPr algn="ctr">
                        <a:lnSpc>
                          <a:spcPts val="4278"/>
                        </a:lnSpc>
                        <a:defRPr/>
                      </a:pPr>
                      <a:r>
                        <a:rPr lang="en-US" sz="3565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Phase 01</a:t>
                      </a:r>
                      <a:endParaRPr lang="en-US" sz="1100"/>
                    </a:p>
                  </a:txBody>
                  <a:tcPr marL="90549" marR="90549" marT="90549" marB="90549" anchor="ctr">
                    <a:lnL w="93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3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3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43"/>
                        </a:lnSpc>
                        <a:defRPr/>
                      </a:pPr>
                      <a:r>
                        <a:rPr lang="en-US" sz="311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Research and Feasibility Study</a:t>
                      </a:r>
                      <a:endParaRPr lang="en-US" sz="1100"/>
                    </a:p>
                  </a:txBody>
                  <a:tcPr marL="90549" marR="90549" marT="90549" marB="90549" anchor="ctr">
                    <a:lnL w="93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43"/>
                        </a:lnSpc>
                        <a:defRPr/>
                      </a:pPr>
                      <a:r>
                        <a:rPr lang="en-US" sz="311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March-May</a:t>
                      </a:r>
                      <a:endParaRPr lang="en-US" sz="1100"/>
                    </a:p>
                    <a:p>
                      <a:pPr algn="l">
                        <a:lnSpc>
                          <a:spcPts val="3743"/>
                        </a:lnSpc>
                      </a:pPr>
                      <a:r>
                        <a:rPr lang="en-US" sz="311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( 3 months )</a:t>
                      </a:r>
                    </a:p>
                  </a:txBody>
                  <a:tcPr marL="90549" marR="90549" marT="90549" marB="90549" anchor="ctr">
                    <a:lnL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8466">
                <a:tc>
                  <a:txBody>
                    <a:bodyPr/>
                    <a:lstStyle/>
                    <a:p>
                      <a:pPr algn="ctr">
                        <a:lnSpc>
                          <a:spcPts val="4278"/>
                        </a:lnSpc>
                        <a:defRPr/>
                      </a:pPr>
                      <a:r>
                        <a:rPr lang="en-US" sz="3565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Phase 02</a:t>
                      </a:r>
                      <a:endParaRPr lang="en-US" sz="1100"/>
                    </a:p>
                  </a:txBody>
                  <a:tcPr marL="90549" marR="90549" marT="90549" marB="90549" anchor="ctr">
                    <a:lnL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3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43"/>
                        </a:lnSpc>
                        <a:defRPr/>
                      </a:pPr>
                      <a:r>
                        <a:rPr lang="en-US" sz="311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Prototype Development</a:t>
                      </a:r>
                      <a:endParaRPr lang="en-US" sz="1100"/>
                    </a:p>
                  </a:txBody>
                  <a:tcPr marL="90549" marR="90549" marT="90549" marB="90549" anchor="ctr">
                    <a:lnL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43"/>
                        </a:lnSpc>
                        <a:defRPr/>
                      </a:pPr>
                      <a:r>
                        <a:rPr lang="en-US" sz="311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June-September</a:t>
                      </a:r>
                      <a:endParaRPr lang="en-US" sz="1100"/>
                    </a:p>
                    <a:p>
                      <a:pPr algn="l">
                        <a:lnSpc>
                          <a:spcPts val="3743"/>
                        </a:lnSpc>
                      </a:pPr>
                      <a:r>
                        <a:rPr lang="en-US" sz="311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( 3 months)</a:t>
                      </a:r>
                    </a:p>
                  </a:txBody>
                  <a:tcPr marL="90549" marR="90549" marT="90549" marB="90549" anchor="ctr">
                    <a:lnL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7811">
                <a:tc>
                  <a:txBody>
                    <a:bodyPr/>
                    <a:lstStyle/>
                    <a:p>
                      <a:pPr algn="ctr">
                        <a:lnSpc>
                          <a:spcPts val="4278"/>
                        </a:lnSpc>
                        <a:defRPr/>
                      </a:pPr>
                      <a:r>
                        <a:rPr lang="en-US" sz="3565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Phase 03</a:t>
                      </a:r>
                      <a:endParaRPr lang="en-US" sz="1100"/>
                    </a:p>
                  </a:txBody>
                  <a:tcPr marL="90549" marR="90549" marT="90549" marB="90549" anchor="ctr">
                    <a:lnL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43"/>
                        </a:lnSpc>
                        <a:defRPr/>
                      </a:pPr>
                      <a:r>
                        <a:rPr lang="en-US" sz="311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Pilot Plant Design</a:t>
                      </a:r>
                      <a:endParaRPr lang="en-US" sz="1100"/>
                    </a:p>
                  </a:txBody>
                  <a:tcPr marL="90549" marR="90549" marT="90549" marB="90549" anchor="ctr">
                    <a:lnL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43"/>
                        </a:lnSpc>
                        <a:defRPr/>
                      </a:pPr>
                      <a:r>
                        <a:rPr lang="en-US" sz="311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October - February 2026</a:t>
                      </a:r>
                      <a:endParaRPr lang="en-US" sz="1100"/>
                    </a:p>
                    <a:p>
                      <a:pPr algn="l">
                        <a:lnSpc>
                          <a:spcPts val="3743"/>
                        </a:lnSpc>
                      </a:pPr>
                      <a:r>
                        <a:rPr lang="en-US" sz="311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( 5 months )</a:t>
                      </a:r>
                    </a:p>
                  </a:txBody>
                  <a:tcPr marL="90549" marR="90549" marT="90549" marB="90549" anchor="ctr">
                    <a:lnL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0584">
                <a:tc>
                  <a:txBody>
                    <a:bodyPr/>
                    <a:lstStyle/>
                    <a:p>
                      <a:pPr algn="ctr">
                        <a:lnSpc>
                          <a:spcPts val="4278"/>
                        </a:lnSpc>
                        <a:defRPr/>
                      </a:pPr>
                      <a:r>
                        <a:rPr lang="en-US" sz="3565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Phase 04</a:t>
                      </a:r>
                      <a:endParaRPr lang="en-US" sz="1100"/>
                    </a:p>
                    <a:p>
                      <a:pPr algn="ctr">
                        <a:lnSpc>
                          <a:spcPts val="2495"/>
                        </a:lnSpc>
                      </a:pPr>
                      <a:endParaRPr lang="en-US" sz="1100"/>
                    </a:p>
                  </a:txBody>
                  <a:tcPr marL="90549" marR="90549" marT="90549" marB="90549" anchor="ctr">
                    <a:lnL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43"/>
                        </a:lnSpc>
                        <a:defRPr/>
                      </a:pPr>
                      <a:r>
                        <a:rPr lang="en-US" sz="311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Scaling up and Commercialization</a:t>
                      </a:r>
                      <a:endParaRPr lang="en-US" sz="1100"/>
                    </a:p>
                  </a:txBody>
                  <a:tcPr marL="90549" marR="90549" marT="90549" marB="90549" anchor="ctr">
                    <a:lnL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43"/>
                        </a:lnSpc>
                        <a:defRPr/>
                      </a:pPr>
                      <a:r>
                        <a:rPr lang="en-US" sz="311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February 2027</a:t>
                      </a:r>
                      <a:endParaRPr lang="en-US" sz="1100"/>
                    </a:p>
                    <a:p>
                      <a:pPr algn="l">
                        <a:lnSpc>
                          <a:spcPts val="3743"/>
                        </a:lnSpc>
                      </a:pPr>
                      <a:r>
                        <a:rPr lang="en-US" sz="311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( 1 year )</a:t>
                      </a:r>
                    </a:p>
                  </a:txBody>
                  <a:tcPr marL="90549" marR="90549" marT="90549" marB="90549" anchor="ctr">
                    <a:lnL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Freeform 13"/>
          <p:cNvSpPr/>
          <p:nvPr/>
        </p:nvSpPr>
        <p:spPr>
          <a:xfrm>
            <a:off x="453660" y="1738575"/>
            <a:ext cx="906120" cy="906120"/>
          </a:xfrm>
          <a:custGeom>
            <a:avLst/>
            <a:gdLst/>
            <a:ahLst/>
            <a:cxnLst/>
            <a:rect l="l" t="t" r="r" b="b"/>
            <a:pathLst>
              <a:path w="906120" h="906120">
                <a:moveTo>
                  <a:pt x="0" y="0"/>
                </a:moveTo>
                <a:lnTo>
                  <a:pt x="906120" y="0"/>
                </a:lnTo>
                <a:lnTo>
                  <a:pt x="906120" y="906120"/>
                </a:lnTo>
                <a:lnTo>
                  <a:pt x="0" y="906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lgDash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885032" y="1983749"/>
            <a:ext cx="4374268" cy="724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7"/>
              </a:lnSpc>
              <a:spcBef>
                <a:spcPct val="0"/>
              </a:spcBef>
            </a:pPr>
            <a:r>
              <a:rPr lang="en-US" sz="461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Resources Needed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456855" y="7051693"/>
            <a:ext cx="2926430" cy="1951575"/>
          </a:xfrm>
          <a:custGeom>
            <a:avLst/>
            <a:gdLst/>
            <a:ahLst/>
            <a:cxnLst/>
            <a:rect l="l" t="t" r="r" b="b"/>
            <a:pathLst>
              <a:path w="2926430" h="1951575">
                <a:moveTo>
                  <a:pt x="0" y="0"/>
                </a:moveTo>
                <a:lnTo>
                  <a:pt x="2926430" y="0"/>
                </a:lnTo>
                <a:lnTo>
                  <a:pt x="2926430" y="1951575"/>
                </a:lnTo>
                <a:lnTo>
                  <a:pt x="0" y="19515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3456855" y="4920101"/>
            <a:ext cx="2926430" cy="1951575"/>
          </a:xfrm>
          <a:custGeom>
            <a:avLst/>
            <a:gdLst/>
            <a:ahLst/>
            <a:cxnLst/>
            <a:rect l="l" t="t" r="r" b="b"/>
            <a:pathLst>
              <a:path w="2926430" h="1951575">
                <a:moveTo>
                  <a:pt x="0" y="0"/>
                </a:moveTo>
                <a:lnTo>
                  <a:pt x="2926430" y="0"/>
                </a:lnTo>
                <a:lnTo>
                  <a:pt x="2926430" y="1951575"/>
                </a:lnTo>
                <a:lnTo>
                  <a:pt x="0" y="1951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2740" b="-272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3217389" y="2787552"/>
            <a:ext cx="3405363" cy="1951575"/>
          </a:xfrm>
          <a:custGeom>
            <a:avLst/>
            <a:gdLst/>
            <a:ahLst/>
            <a:cxnLst/>
            <a:rect l="l" t="t" r="r" b="b"/>
            <a:pathLst>
              <a:path w="3405363" h="1951575">
                <a:moveTo>
                  <a:pt x="0" y="0"/>
                </a:moveTo>
                <a:lnTo>
                  <a:pt x="3405363" y="0"/>
                </a:lnTo>
                <a:lnTo>
                  <a:pt x="3405363" y="1951574"/>
                </a:lnTo>
                <a:lnTo>
                  <a:pt x="0" y="19515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564" b="-1114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1037" y="2114684"/>
            <a:ext cx="15773400" cy="1988550"/>
            <a:chOff x="0" y="0"/>
            <a:chExt cx="21031200" cy="2651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400"/>
            </a:xfrm>
            <a:custGeom>
              <a:avLst/>
              <a:gdLst/>
              <a:ahLst/>
              <a:cxnLst/>
              <a:rect l="l" t="t" r="r" b="b"/>
              <a:pathLst>
                <a:path w="21031200" h="2651400">
                  <a:moveTo>
                    <a:pt x="0" y="0"/>
                  </a:moveTo>
                  <a:lnTo>
                    <a:pt x="21031200" y="0"/>
                  </a:lnTo>
                  <a:lnTo>
                    <a:pt x="21031200" y="2651400"/>
                  </a:lnTo>
                  <a:lnTo>
                    <a:pt x="0" y="2651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031200" cy="2689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963293" lvl="1" indent="-481646" algn="l">
                <a:lnSpc>
                  <a:spcPts val="5399"/>
                </a:lnSpc>
                <a:buFont typeface="Arial"/>
                <a:buChar char="•"/>
              </a:pPr>
              <a:r>
                <a:rPr lang="en-US" sz="49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Revenue &amp; Sustainability Model:</a:t>
              </a:r>
            </a:p>
            <a:p>
              <a:pPr algn="l">
                <a:lnSpc>
                  <a:spcPts val="5399"/>
                </a:lnSpc>
              </a:pPr>
              <a:endParaRPr lang="en-US" sz="4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1613712" y="9086850"/>
            <a:ext cx="6735859" cy="1203300"/>
          </a:xfrm>
          <a:custGeom>
            <a:avLst/>
            <a:gdLst/>
            <a:ahLst/>
            <a:cxnLst/>
            <a:rect l="l" t="t" r="r" b="b"/>
            <a:pathLst>
              <a:path w="6735859" h="1203300">
                <a:moveTo>
                  <a:pt x="0" y="0"/>
                </a:moveTo>
                <a:lnTo>
                  <a:pt x="6735860" y="0"/>
                </a:lnTo>
                <a:lnTo>
                  <a:pt x="6735860" y="1203300"/>
                </a:lnTo>
                <a:lnTo>
                  <a:pt x="0" y="120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967" b="-344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160288" y="302849"/>
            <a:ext cx="14844150" cy="1985010"/>
            <a:chOff x="0" y="0"/>
            <a:chExt cx="19792200" cy="26466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792200" cy="2646680"/>
            </a:xfrm>
            <a:custGeom>
              <a:avLst/>
              <a:gdLst/>
              <a:ahLst/>
              <a:cxnLst/>
              <a:rect l="l" t="t" r="r" b="b"/>
              <a:pathLst>
                <a:path w="19792200" h="2646680">
                  <a:moveTo>
                    <a:pt x="0" y="0"/>
                  </a:moveTo>
                  <a:lnTo>
                    <a:pt x="19792200" y="0"/>
                  </a:lnTo>
                  <a:lnTo>
                    <a:pt x="19792200" y="2646680"/>
                  </a:lnTo>
                  <a:lnTo>
                    <a:pt x="0" y="2646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9792200" cy="26943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480"/>
                </a:lnSpc>
              </a:pPr>
              <a:r>
                <a:rPr lang="en-US" sz="60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4. Financial Sustainability </a:t>
              </a:r>
            </a:p>
            <a:p>
              <a:pPr algn="l">
                <a:lnSpc>
                  <a:spcPts val="6480"/>
                </a:lnSpc>
              </a:pPr>
              <a:r>
                <a:rPr lang="en-US" sz="60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&amp; Scaling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36484" y="5056362"/>
            <a:ext cx="15773400" cy="1988550"/>
            <a:chOff x="0" y="0"/>
            <a:chExt cx="21031200" cy="265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31200" cy="2651400"/>
            </a:xfrm>
            <a:custGeom>
              <a:avLst/>
              <a:gdLst/>
              <a:ahLst/>
              <a:cxnLst/>
              <a:rect l="l" t="t" r="r" b="b"/>
              <a:pathLst>
                <a:path w="21031200" h="2651400">
                  <a:moveTo>
                    <a:pt x="0" y="0"/>
                  </a:moveTo>
                  <a:lnTo>
                    <a:pt x="21031200" y="0"/>
                  </a:lnTo>
                  <a:lnTo>
                    <a:pt x="21031200" y="2651400"/>
                  </a:lnTo>
                  <a:lnTo>
                    <a:pt x="0" y="2651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1031200" cy="2689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963293" lvl="1" indent="-481646" algn="l">
                <a:lnSpc>
                  <a:spcPts val="5399"/>
                </a:lnSpc>
                <a:buFont typeface="Arial"/>
                <a:buChar char="•"/>
              </a:pPr>
              <a:r>
                <a:rPr lang="en-US" sz="49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Cost-effectiveness: </a:t>
              </a:r>
            </a:p>
            <a:p>
              <a:pPr algn="l">
                <a:lnSpc>
                  <a:spcPts val="5399"/>
                </a:lnSpc>
              </a:pPr>
              <a:endParaRPr lang="en-US" sz="4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999221" y="5056362"/>
            <a:ext cx="4353896" cy="4353896"/>
          </a:xfrm>
          <a:custGeom>
            <a:avLst/>
            <a:gdLst/>
            <a:ahLst/>
            <a:cxnLst/>
            <a:rect l="l" t="t" r="r" b="b"/>
            <a:pathLst>
              <a:path w="4353896" h="4353896">
                <a:moveTo>
                  <a:pt x="0" y="0"/>
                </a:moveTo>
                <a:lnTo>
                  <a:pt x="4353896" y="0"/>
                </a:lnTo>
                <a:lnTo>
                  <a:pt x="4353896" y="4353895"/>
                </a:lnTo>
                <a:lnTo>
                  <a:pt x="0" y="4353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4060438" y="417825"/>
            <a:ext cx="3888000" cy="1320750"/>
            <a:chOff x="0" y="0"/>
            <a:chExt cx="5184000" cy="1761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184013" cy="1760982"/>
            </a:xfrm>
            <a:custGeom>
              <a:avLst/>
              <a:gdLst/>
              <a:ahLst/>
              <a:cxnLst/>
              <a:rect l="l" t="t" r="r" b="b"/>
              <a:pathLst>
                <a:path w="5184013" h="1760982">
                  <a:moveTo>
                    <a:pt x="0" y="0"/>
                  </a:moveTo>
                  <a:lnTo>
                    <a:pt x="5184013" y="0"/>
                  </a:lnTo>
                  <a:lnTo>
                    <a:pt x="5184013" y="1760982"/>
                  </a:lnTo>
                  <a:lnTo>
                    <a:pt x="0" y="1760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422914" y="746906"/>
            <a:ext cx="3163047" cy="662588"/>
          </a:xfrm>
          <a:custGeom>
            <a:avLst/>
            <a:gdLst/>
            <a:ahLst/>
            <a:cxnLst/>
            <a:rect l="l" t="t" r="r" b="b"/>
            <a:pathLst>
              <a:path w="3163047" h="662588">
                <a:moveTo>
                  <a:pt x="0" y="0"/>
                </a:moveTo>
                <a:lnTo>
                  <a:pt x="3163047" y="0"/>
                </a:lnTo>
                <a:lnTo>
                  <a:pt x="3163047" y="662588"/>
                </a:lnTo>
                <a:lnTo>
                  <a:pt x="0" y="662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1037" y="3146854"/>
            <a:ext cx="15370433" cy="1204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46976" lvl="2" indent="-582325" algn="l">
              <a:lnSpc>
                <a:spcPts val="4369"/>
              </a:lnSpc>
              <a:buFont typeface="Arial"/>
              <a:buChar char="⚬"/>
            </a:pPr>
            <a:r>
              <a:rPr lang="en-US" sz="404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Phased market entry starting with  local restaurants</a:t>
            </a:r>
          </a:p>
          <a:p>
            <a:pPr marL="1746976" lvl="2" indent="-582325" algn="l">
              <a:lnSpc>
                <a:spcPts val="4369"/>
              </a:lnSpc>
              <a:buFont typeface="Arial"/>
              <a:buChar char="⚬"/>
            </a:pPr>
            <a:r>
              <a:rPr lang="en-US" sz="404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Generating revenue through direct sales consultation services.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37692" y="6224842"/>
            <a:ext cx="11210746" cy="2862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46976" lvl="2" indent="-582325" algn="l">
              <a:lnSpc>
                <a:spcPts val="4369"/>
              </a:lnSpc>
              <a:buFont typeface="Arial"/>
              <a:buChar char="⚬"/>
            </a:pPr>
            <a:r>
              <a:rPr lang="en-US" sz="404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Low-cost abundant raw materials.</a:t>
            </a:r>
          </a:p>
          <a:p>
            <a:pPr marL="1746976" lvl="2" indent="-582325" algn="l">
              <a:lnSpc>
                <a:spcPts val="4369"/>
              </a:lnSpc>
              <a:buFont typeface="Arial"/>
              <a:buChar char="⚬"/>
            </a:pPr>
            <a:r>
              <a:rPr lang="en-US" sz="404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65% reduced energy consumption.</a:t>
            </a:r>
          </a:p>
          <a:p>
            <a:pPr marL="1746976" lvl="2" indent="-582325" algn="l">
              <a:lnSpc>
                <a:spcPts val="4369"/>
              </a:lnSpc>
              <a:buFont typeface="Arial"/>
              <a:buChar char="⚬"/>
            </a:pPr>
            <a:r>
              <a:rPr lang="en-US" sz="404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a multiplier effect where each $1 invested generates $3.75 in economic benefits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2561" y="2921196"/>
            <a:ext cx="15773400" cy="1988550"/>
            <a:chOff x="0" y="0"/>
            <a:chExt cx="21031200" cy="2651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400"/>
            </a:xfrm>
            <a:custGeom>
              <a:avLst/>
              <a:gdLst/>
              <a:ahLst/>
              <a:cxnLst/>
              <a:rect l="l" t="t" r="r" b="b"/>
              <a:pathLst>
                <a:path w="21031200" h="2651400">
                  <a:moveTo>
                    <a:pt x="0" y="0"/>
                  </a:moveTo>
                  <a:lnTo>
                    <a:pt x="21031200" y="0"/>
                  </a:lnTo>
                  <a:lnTo>
                    <a:pt x="21031200" y="2651400"/>
                  </a:lnTo>
                  <a:lnTo>
                    <a:pt x="0" y="2651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031200" cy="2689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399"/>
                </a:lnSpc>
              </a:pPr>
              <a:r>
                <a:rPr lang="en-US" sz="49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Replication &amp; Scaling: 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1613712" y="9086850"/>
            <a:ext cx="6735859" cy="1203300"/>
          </a:xfrm>
          <a:custGeom>
            <a:avLst/>
            <a:gdLst/>
            <a:ahLst/>
            <a:cxnLst/>
            <a:rect l="l" t="t" r="r" b="b"/>
            <a:pathLst>
              <a:path w="6735859" h="1203300">
                <a:moveTo>
                  <a:pt x="0" y="0"/>
                </a:moveTo>
                <a:lnTo>
                  <a:pt x="6735860" y="0"/>
                </a:lnTo>
                <a:lnTo>
                  <a:pt x="6735860" y="1203300"/>
                </a:lnTo>
                <a:lnTo>
                  <a:pt x="0" y="120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967" b="-344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160288" y="302849"/>
            <a:ext cx="12717462" cy="1550700"/>
            <a:chOff x="0" y="0"/>
            <a:chExt cx="16956615" cy="2067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956615" cy="2067600"/>
            </a:xfrm>
            <a:custGeom>
              <a:avLst/>
              <a:gdLst/>
              <a:ahLst/>
              <a:cxnLst/>
              <a:rect l="l" t="t" r="r" b="b"/>
              <a:pathLst>
                <a:path w="16956615" h="2067600">
                  <a:moveTo>
                    <a:pt x="0" y="0"/>
                  </a:moveTo>
                  <a:lnTo>
                    <a:pt x="16956615" y="0"/>
                  </a:lnTo>
                  <a:lnTo>
                    <a:pt x="16956615" y="2067600"/>
                  </a:lnTo>
                  <a:lnTo>
                    <a:pt x="0" y="2067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956615" cy="21152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480"/>
                </a:lnSpc>
              </a:pPr>
              <a:r>
                <a:rPr lang="en-US" sz="60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4. Financial Sustainability &amp; Scaling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60438" y="417825"/>
            <a:ext cx="3888000" cy="1320750"/>
            <a:chOff x="0" y="0"/>
            <a:chExt cx="5184000" cy="1761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84013" cy="1760982"/>
            </a:xfrm>
            <a:custGeom>
              <a:avLst/>
              <a:gdLst/>
              <a:ahLst/>
              <a:cxnLst/>
              <a:rect l="l" t="t" r="r" b="b"/>
              <a:pathLst>
                <a:path w="5184013" h="1760982">
                  <a:moveTo>
                    <a:pt x="0" y="0"/>
                  </a:moveTo>
                  <a:lnTo>
                    <a:pt x="5184013" y="0"/>
                  </a:lnTo>
                  <a:lnTo>
                    <a:pt x="5184013" y="1760982"/>
                  </a:lnTo>
                  <a:lnTo>
                    <a:pt x="0" y="1760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22914" y="746906"/>
            <a:ext cx="3163047" cy="662587"/>
          </a:xfrm>
          <a:custGeom>
            <a:avLst/>
            <a:gdLst/>
            <a:ahLst/>
            <a:cxnLst/>
            <a:rect l="l" t="t" r="r" b="b"/>
            <a:pathLst>
              <a:path w="3163047" h="662587">
                <a:moveTo>
                  <a:pt x="0" y="0"/>
                </a:moveTo>
                <a:lnTo>
                  <a:pt x="3163047" y="0"/>
                </a:lnTo>
                <a:lnTo>
                  <a:pt x="3163047" y="662587"/>
                </a:lnTo>
                <a:lnTo>
                  <a:pt x="0" y="66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877749" y="5581773"/>
            <a:ext cx="3198862" cy="3198862"/>
          </a:xfrm>
          <a:custGeom>
            <a:avLst/>
            <a:gdLst/>
            <a:ahLst/>
            <a:cxnLst/>
            <a:rect l="l" t="t" r="r" b="b"/>
            <a:pathLst>
              <a:path w="3198862" h="3198862">
                <a:moveTo>
                  <a:pt x="0" y="0"/>
                </a:moveTo>
                <a:lnTo>
                  <a:pt x="3198863" y="0"/>
                </a:lnTo>
                <a:lnTo>
                  <a:pt x="3198863" y="3198863"/>
                </a:lnTo>
                <a:lnTo>
                  <a:pt x="0" y="3198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57200" y="4871646"/>
            <a:ext cx="15547238" cy="2309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46976" lvl="2" indent="-582325" algn="l">
              <a:lnSpc>
                <a:spcPts val="4369"/>
              </a:lnSpc>
              <a:buFont typeface="Arial"/>
              <a:buChar char="⚬"/>
            </a:pPr>
            <a:r>
              <a:rPr lang="en-US" sz="404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Addressing shared South Asian plastic pollution challenges through adaptable coastal corridor model.</a:t>
            </a:r>
          </a:p>
          <a:p>
            <a:pPr algn="l">
              <a:lnSpc>
                <a:spcPts val="4369"/>
              </a:lnSpc>
            </a:pPr>
            <a:endParaRPr lang="en-US" sz="4045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46976" lvl="2" indent="-582325" algn="l">
              <a:lnSpc>
                <a:spcPts val="4369"/>
              </a:lnSpc>
              <a:buFont typeface="Arial"/>
              <a:buChar char="⚬"/>
            </a:pPr>
            <a:r>
              <a:rPr lang="en-US" sz="404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Creating regional standards and advocacy network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1436" y="524025"/>
            <a:ext cx="10873800" cy="1985010"/>
            <a:chOff x="0" y="0"/>
            <a:chExt cx="14498400" cy="26466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98400" cy="2646680"/>
            </a:xfrm>
            <a:custGeom>
              <a:avLst/>
              <a:gdLst/>
              <a:ahLst/>
              <a:cxnLst/>
              <a:rect l="l" t="t" r="r" b="b"/>
              <a:pathLst>
                <a:path w="14498400" h="2646680">
                  <a:moveTo>
                    <a:pt x="0" y="0"/>
                  </a:moveTo>
                  <a:lnTo>
                    <a:pt x="14498400" y="0"/>
                  </a:lnTo>
                  <a:lnTo>
                    <a:pt x="14498400" y="2646680"/>
                  </a:lnTo>
                  <a:lnTo>
                    <a:pt x="0" y="2646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498400" cy="26943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480"/>
                </a:lnSpc>
              </a:pPr>
              <a:r>
                <a:rPr lang="en-US" sz="60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5. Stakeholder Engagement </a:t>
              </a:r>
            </a:p>
            <a:p>
              <a:pPr algn="l">
                <a:lnSpc>
                  <a:spcPts val="6480"/>
                </a:lnSpc>
              </a:pPr>
              <a:r>
                <a:rPr lang="en-US" sz="60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   and Regional Collaboration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0607" y="4486970"/>
            <a:ext cx="3607684" cy="4513794"/>
            <a:chOff x="0" y="0"/>
            <a:chExt cx="950172" cy="11888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0172" cy="1188818"/>
            </a:xfrm>
            <a:custGeom>
              <a:avLst/>
              <a:gdLst/>
              <a:ahLst/>
              <a:cxnLst/>
              <a:rect l="l" t="t" r="r" b="b"/>
              <a:pathLst>
                <a:path w="950172" h="1188818">
                  <a:moveTo>
                    <a:pt x="109444" y="0"/>
                  </a:moveTo>
                  <a:lnTo>
                    <a:pt x="840728" y="0"/>
                  </a:lnTo>
                  <a:cubicBezTo>
                    <a:pt x="901172" y="0"/>
                    <a:pt x="950172" y="49000"/>
                    <a:pt x="950172" y="109444"/>
                  </a:cubicBezTo>
                  <a:lnTo>
                    <a:pt x="950172" y="1079375"/>
                  </a:lnTo>
                  <a:cubicBezTo>
                    <a:pt x="950172" y="1139819"/>
                    <a:pt x="901172" y="1188818"/>
                    <a:pt x="840728" y="1188818"/>
                  </a:cubicBezTo>
                  <a:lnTo>
                    <a:pt x="109444" y="1188818"/>
                  </a:lnTo>
                  <a:cubicBezTo>
                    <a:pt x="49000" y="1188818"/>
                    <a:pt x="0" y="1139819"/>
                    <a:pt x="0" y="1079375"/>
                  </a:cubicBezTo>
                  <a:lnTo>
                    <a:pt x="0" y="109444"/>
                  </a:lnTo>
                  <a:cubicBezTo>
                    <a:pt x="0" y="49000"/>
                    <a:pt x="49000" y="0"/>
                    <a:pt x="109444" y="0"/>
                  </a:cubicBezTo>
                  <a:close/>
                </a:path>
              </a:pathLst>
            </a:custGeom>
            <a:solidFill>
              <a:srgbClr val="FF0000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950172" cy="1207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3450" y="2886770"/>
            <a:ext cx="1600200" cy="1600200"/>
            <a:chOff x="0" y="0"/>
            <a:chExt cx="2133600" cy="2133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600" cy="2133600"/>
            </a:xfrm>
            <a:custGeom>
              <a:avLst/>
              <a:gdLst/>
              <a:ahLst/>
              <a:cxnLst/>
              <a:rect l="l" t="t" r="r" b="b"/>
              <a:pathLst>
                <a:path w="2133600" h="2133600">
                  <a:moveTo>
                    <a:pt x="0" y="0"/>
                  </a:moveTo>
                  <a:lnTo>
                    <a:pt x="2133600" y="0"/>
                  </a:lnTo>
                  <a:lnTo>
                    <a:pt x="2133600" y="2133600"/>
                  </a:lnTo>
                  <a:lnTo>
                    <a:pt x="0" y="213360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354661" y="4486970"/>
            <a:ext cx="3607684" cy="4513794"/>
            <a:chOff x="0" y="0"/>
            <a:chExt cx="950172" cy="11888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50172" cy="1188818"/>
            </a:xfrm>
            <a:custGeom>
              <a:avLst/>
              <a:gdLst/>
              <a:ahLst/>
              <a:cxnLst/>
              <a:rect l="l" t="t" r="r" b="b"/>
              <a:pathLst>
                <a:path w="950172" h="1188818">
                  <a:moveTo>
                    <a:pt x="109444" y="0"/>
                  </a:moveTo>
                  <a:lnTo>
                    <a:pt x="840728" y="0"/>
                  </a:lnTo>
                  <a:cubicBezTo>
                    <a:pt x="901172" y="0"/>
                    <a:pt x="950172" y="49000"/>
                    <a:pt x="950172" y="109444"/>
                  </a:cubicBezTo>
                  <a:lnTo>
                    <a:pt x="950172" y="1079375"/>
                  </a:lnTo>
                  <a:cubicBezTo>
                    <a:pt x="950172" y="1139819"/>
                    <a:pt x="901172" y="1188818"/>
                    <a:pt x="840728" y="1188818"/>
                  </a:cubicBezTo>
                  <a:lnTo>
                    <a:pt x="109444" y="1188818"/>
                  </a:lnTo>
                  <a:cubicBezTo>
                    <a:pt x="49000" y="1188818"/>
                    <a:pt x="0" y="1139819"/>
                    <a:pt x="0" y="1079375"/>
                  </a:cubicBezTo>
                  <a:lnTo>
                    <a:pt x="0" y="109444"/>
                  </a:lnTo>
                  <a:cubicBezTo>
                    <a:pt x="0" y="49000"/>
                    <a:pt x="49000" y="0"/>
                    <a:pt x="109444" y="0"/>
                  </a:cubicBezTo>
                  <a:close/>
                </a:path>
              </a:pathLst>
            </a:custGeom>
            <a:solidFill>
              <a:srgbClr val="9E9E9E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950172" cy="1207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25700" y="4963220"/>
            <a:ext cx="3555900" cy="1957500"/>
            <a:chOff x="0" y="0"/>
            <a:chExt cx="4741200" cy="261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41200" cy="2610000"/>
            </a:xfrm>
            <a:custGeom>
              <a:avLst/>
              <a:gdLst/>
              <a:ahLst/>
              <a:cxnLst/>
              <a:rect l="l" t="t" r="r" b="b"/>
              <a:pathLst>
                <a:path w="4741200" h="2610000">
                  <a:moveTo>
                    <a:pt x="0" y="0"/>
                  </a:moveTo>
                  <a:lnTo>
                    <a:pt x="4741200" y="0"/>
                  </a:lnTo>
                  <a:lnTo>
                    <a:pt x="4741200" y="2610000"/>
                  </a:lnTo>
                  <a:lnTo>
                    <a:pt x="0" y="2610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741200" cy="2629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Key Stakeholders:</a:t>
              </a:r>
            </a:p>
            <a:p>
              <a:pPr algn="l">
                <a:lnSpc>
                  <a:spcPts val="2699"/>
                </a:lnSpc>
              </a:pPr>
              <a:r>
                <a:rPr lang="en-US" sz="24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</a:p>
            <a:p>
              <a:pPr algn="l">
                <a:lnSpc>
                  <a:spcPts val="2699"/>
                </a:lnSpc>
              </a:pPr>
              <a:endPara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254958" y="2886770"/>
            <a:ext cx="1600200" cy="1600200"/>
            <a:chOff x="0" y="0"/>
            <a:chExt cx="2133600" cy="21336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33600" cy="2133600"/>
            </a:xfrm>
            <a:custGeom>
              <a:avLst/>
              <a:gdLst/>
              <a:ahLst/>
              <a:cxnLst/>
              <a:rect l="l" t="t" r="r" b="b"/>
              <a:pathLst>
                <a:path w="2133600" h="2133600">
                  <a:moveTo>
                    <a:pt x="0" y="0"/>
                  </a:moveTo>
                  <a:lnTo>
                    <a:pt x="2133600" y="0"/>
                  </a:lnTo>
                  <a:lnTo>
                    <a:pt x="2133600" y="2133600"/>
                  </a:lnTo>
                  <a:lnTo>
                    <a:pt x="0" y="213360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567208" y="4963220"/>
            <a:ext cx="3555900" cy="1477962"/>
            <a:chOff x="0" y="0"/>
            <a:chExt cx="4741200" cy="197061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41200" cy="1970617"/>
            </a:xfrm>
            <a:custGeom>
              <a:avLst/>
              <a:gdLst/>
              <a:ahLst/>
              <a:cxnLst/>
              <a:rect l="l" t="t" r="r" b="b"/>
              <a:pathLst>
                <a:path w="4741200" h="1970617">
                  <a:moveTo>
                    <a:pt x="0" y="0"/>
                  </a:moveTo>
                  <a:lnTo>
                    <a:pt x="4741200" y="0"/>
                  </a:lnTo>
                  <a:lnTo>
                    <a:pt x="4741200" y="1970617"/>
                  </a:lnTo>
                  <a:lnTo>
                    <a:pt x="0" y="19706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4741200" cy="198966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How will you engage them?</a:t>
              </a:r>
            </a:p>
            <a:p>
              <a:pPr algn="l">
                <a:lnSpc>
                  <a:spcPts val="2699"/>
                </a:lnSpc>
              </a:pPr>
              <a:endPara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699"/>
                </a:lnSpc>
              </a:pPr>
              <a:r>
                <a:rPr lang="en-US" sz="24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432946" y="2886770"/>
            <a:ext cx="1600200" cy="1600200"/>
            <a:chOff x="0" y="0"/>
            <a:chExt cx="2133600" cy="2133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33600" cy="2133600"/>
            </a:xfrm>
            <a:custGeom>
              <a:avLst/>
              <a:gdLst/>
              <a:ahLst/>
              <a:cxnLst/>
              <a:rect l="l" t="t" r="r" b="b"/>
              <a:pathLst>
                <a:path w="2133600" h="2133600">
                  <a:moveTo>
                    <a:pt x="0" y="0"/>
                  </a:moveTo>
                  <a:lnTo>
                    <a:pt x="2133600" y="0"/>
                  </a:lnTo>
                  <a:lnTo>
                    <a:pt x="2133600" y="2133600"/>
                  </a:lnTo>
                  <a:lnTo>
                    <a:pt x="0" y="213360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08716" y="4552981"/>
            <a:ext cx="3607684" cy="4447782"/>
            <a:chOff x="0" y="0"/>
            <a:chExt cx="950172" cy="11714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50172" cy="1171432"/>
            </a:xfrm>
            <a:custGeom>
              <a:avLst/>
              <a:gdLst/>
              <a:ahLst/>
              <a:cxnLst/>
              <a:rect l="l" t="t" r="r" b="b"/>
              <a:pathLst>
                <a:path w="950172" h="1171432">
                  <a:moveTo>
                    <a:pt x="109444" y="0"/>
                  </a:moveTo>
                  <a:lnTo>
                    <a:pt x="840728" y="0"/>
                  </a:lnTo>
                  <a:cubicBezTo>
                    <a:pt x="901172" y="0"/>
                    <a:pt x="950172" y="49000"/>
                    <a:pt x="950172" y="109444"/>
                  </a:cubicBezTo>
                  <a:lnTo>
                    <a:pt x="950172" y="1061989"/>
                  </a:lnTo>
                  <a:cubicBezTo>
                    <a:pt x="950172" y="1122433"/>
                    <a:pt x="901172" y="1171432"/>
                    <a:pt x="840728" y="1171432"/>
                  </a:cubicBezTo>
                  <a:lnTo>
                    <a:pt x="109444" y="1171432"/>
                  </a:lnTo>
                  <a:cubicBezTo>
                    <a:pt x="49000" y="1171432"/>
                    <a:pt x="0" y="1122433"/>
                    <a:pt x="0" y="1061989"/>
                  </a:cubicBezTo>
                  <a:lnTo>
                    <a:pt x="0" y="109444"/>
                  </a:lnTo>
                  <a:cubicBezTo>
                    <a:pt x="0" y="49000"/>
                    <a:pt x="49000" y="0"/>
                    <a:pt x="109444" y="0"/>
                  </a:cubicBezTo>
                  <a:close/>
                </a:path>
              </a:pathLst>
            </a:custGeom>
            <a:solidFill>
              <a:srgbClr val="EEFF41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950172" cy="1190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969470" y="4963220"/>
            <a:ext cx="3555900" cy="1957500"/>
            <a:chOff x="0" y="0"/>
            <a:chExt cx="4741200" cy="261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41200" cy="2610000"/>
            </a:xfrm>
            <a:custGeom>
              <a:avLst/>
              <a:gdLst/>
              <a:ahLst/>
              <a:cxnLst/>
              <a:rect l="l" t="t" r="r" b="b"/>
              <a:pathLst>
                <a:path w="4741200" h="2610000">
                  <a:moveTo>
                    <a:pt x="0" y="0"/>
                  </a:moveTo>
                  <a:lnTo>
                    <a:pt x="4741200" y="0"/>
                  </a:lnTo>
                  <a:lnTo>
                    <a:pt x="4741200" y="2610000"/>
                  </a:lnTo>
                  <a:lnTo>
                    <a:pt x="0" y="2610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4741200" cy="2629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Key Beneficiaries and Outreach? </a:t>
              </a:r>
            </a:p>
            <a:p>
              <a:pPr algn="l">
                <a:lnSpc>
                  <a:spcPts val="2699"/>
                </a:lnSpc>
              </a:pPr>
              <a:endPara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699"/>
                </a:lnSpc>
              </a:pPr>
              <a:endPara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699"/>
                </a:lnSpc>
              </a:pPr>
              <a:endPara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944043" y="2886106"/>
            <a:ext cx="1600200" cy="1600200"/>
            <a:chOff x="0" y="0"/>
            <a:chExt cx="2133600" cy="2133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133600" cy="2133600"/>
            </a:xfrm>
            <a:custGeom>
              <a:avLst/>
              <a:gdLst/>
              <a:ahLst/>
              <a:cxnLst/>
              <a:rect l="l" t="t" r="r" b="b"/>
              <a:pathLst>
                <a:path w="2133600" h="2133600">
                  <a:moveTo>
                    <a:pt x="0" y="0"/>
                  </a:moveTo>
                  <a:lnTo>
                    <a:pt x="2133600" y="0"/>
                  </a:lnTo>
                  <a:lnTo>
                    <a:pt x="2133600" y="2133600"/>
                  </a:lnTo>
                  <a:lnTo>
                    <a:pt x="0" y="213360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940300" y="4552981"/>
            <a:ext cx="3607684" cy="4447782"/>
            <a:chOff x="0" y="0"/>
            <a:chExt cx="950172" cy="117143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50172" cy="1171432"/>
            </a:xfrm>
            <a:custGeom>
              <a:avLst/>
              <a:gdLst/>
              <a:ahLst/>
              <a:cxnLst/>
              <a:rect l="l" t="t" r="r" b="b"/>
              <a:pathLst>
                <a:path w="950172" h="1171432">
                  <a:moveTo>
                    <a:pt x="109444" y="0"/>
                  </a:moveTo>
                  <a:lnTo>
                    <a:pt x="840728" y="0"/>
                  </a:lnTo>
                  <a:cubicBezTo>
                    <a:pt x="901172" y="0"/>
                    <a:pt x="950172" y="49000"/>
                    <a:pt x="950172" y="109444"/>
                  </a:cubicBezTo>
                  <a:lnTo>
                    <a:pt x="950172" y="1061989"/>
                  </a:lnTo>
                  <a:cubicBezTo>
                    <a:pt x="950172" y="1122433"/>
                    <a:pt x="901172" y="1171432"/>
                    <a:pt x="840728" y="1171432"/>
                  </a:cubicBezTo>
                  <a:lnTo>
                    <a:pt x="109444" y="1171432"/>
                  </a:lnTo>
                  <a:cubicBezTo>
                    <a:pt x="49000" y="1171432"/>
                    <a:pt x="0" y="1122433"/>
                    <a:pt x="0" y="1061989"/>
                  </a:cubicBezTo>
                  <a:lnTo>
                    <a:pt x="0" y="109444"/>
                  </a:lnTo>
                  <a:cubicBezTo>
                    <a:pt x="0" y="49000"/>
                    <a:pt x="49000" y="0"/>
                    <a:pt x="109444" y="0"/>
                  </a:cubicBezTo>
                  <a:close/>
                </a:path>
              </a:pathLst>
            </a:custGeom>
            <a:solidFill>
              <a:srgbClr val="37C9EF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950172" cy="1190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249270" y="4963220"/>
            <a:ext cx="3555900" cy="1957500"/>
            <a:chOff x="0" y="0"/>
            <a:chExt cx="4741200" cy="26100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741200" cy="2610000"/>
            </a:xfrm>
            <a:custGeom>
              <a:avLst/>
              <a:gdLst/>
              <a:ahLst/>
              <a:cxnLst/>
              <a:rect l="l" t="t" r="r" b="b"/>
              <a:pathLst>
                <a:path w="4741200" h="2610000">
                  <a:moveTo>
                    <a:pt x="0" y="0"/>
                  </a:moveTo>
                  <a:lnTo>
                    <a:pt x="4741200" y="0"/>
                  </a:lnTo>
                  <a:lnTo>
                    <a:pt x="4741200" y="2610000"/>
                  </a:lnTo>
                  <a:lnTo>
                    <a:pt x="0" y="2610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4741200" cy="2629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Regional Collaboration:</a:t>
              </a:r>
            </a:p>
            <a:p>
              <a:pPr algn="l">
                <a:lnSpc>
                  <a:spcPts val="2699"/>
                </a:lnSpc>
              </a:pPr>
              <a:endPara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699"/>
                </a:lnSpc>
              </a:pPr>
              <a:endPara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sp>
        <p:nvSpPr>
          <p:cNvPr id="37" name="Freeform 37"/>
          <p:cNvSpPr/>
          <p:nvPr/>
        </p:nvSpPr>
        <p:spPr>
          <a:xfrm>
            <a:off x="11870888" y="9132788"/>
            <a:ext cx="6478684" cy="1157364"/>
          </a:xfrm>
          <a:custGeom>
            <a:avLst/>
            <a:gdLst/>
            <a:ahLst/>
            <a:cxnLst/>
            <a:rect l="l" t="t" r="r" b="b"/>
            <a:pathLst>
              <a:path w="6478684" h="1157364">
                <a:moveTo>
                  <a:pt x="0" y="0"/>
                </a:moveTo>
                <a:lnTo>
                  <a:pt x="6478684" y="0"/>
                </a:lnTo>
                <a:lnTo>
                  <a:pt x="6478684" y="1157364"/>
                </a:lnTo>
                <a:lnTo>
                  <a:pt x="0" y="11573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1967" b="-344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>
            <a:off x="14060438" y="417825"/>
            <a:ext cx="3888000" cy="1320750"/>
            <a:chOff x="0" y="0"/>
            <a:chExt cx="5184000" cy="1761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184013" cy="1760982"/>
            </a:xfrm>
            <a:custGeom>
              <a:avLst/>
              <a:gdLst/>
              <a:ahLst/>
              <a:cxnLst/>
              <a:rect l="l" t="t" r="r" b="b"/>
              <a:pathLst>
                <a:path w="5184013" h="1760982">
                  <a:moveTo>
                    <a:pt x="0" y="0"/>
                  </a:moveTo>
                  <a:lnTo>
                    <a:pt x="5184013" y="0"/>
                  </a:lnTo>
                  <a:lnTo>
                    <a:pt x="5184013" y="1760982"/>
                  </a:lnTo>
                  <a:lnTo>
                    <a:pt x="0" y="1760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40"/>
          <p:cNvSpPr/>
          <p:nvPr/>
        </p:nvSpPr>
        <p:spPr>
          <a:xfrm>
            <a:off x="14422914" y="746906"/>
            <a:ext cx="3163047" cy="662587"/>
          </a:xfrm>
          <a:custGeom>
            <a:avLst/>
            <a:gdLst/>
            <a:ahLst/>
            <a:cxnLst/>
            <a:rect l="l" t="t" r="r" b="b"/>
            <a:pathLst>
              <a:path w="3163047" h="662587">
                <a:moveTo>
                  <a:pt x="0" y="0"/>
                </a:moveTo>
                <a:lnTo>
                  <a:pt x="3163047" y="0"/>
                </a:lnTo>
                <a:lnTo>
                  <a:pt x="3163047" y="662587"/>
                </a:lnTo>
                <a:lnTo>
                  <a:pt x="0" y="6625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TextBox 41"/>
          <p:cNvSpPr txBox="1"/>
          <p:nvPr/>
        </p:nvSpPr>
        <p:spPr>
          <a:xfrm>
            <a:off x="1224585" y="5516066"/>
            <a:ext cx="3285927" cy="197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4"/>
              </a:lnSpc>
            </a:pPr>
            <a:endParaRPr/>
          </a:p>
          <a:p>
            <a:pPr algn="l">
              <a:lnSpc>
                <a:spcPts val="2024"/>
              </a:lnSpc>
            </a:pPr>
            <a:r>
              <a: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  <a:p>
            <a:pPr marL="539749" lvl="1" indent="-269875" algn="l">
              <a:lnSpc>
                <a:spcPts val="3524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Seaweed Farmers</a:t>
            </a:r>
          </a:p>
          <a:p>
            <a:pPr marL="539749" lvl="1" indent="-269875" algn="l">
              <a:lnSpc>
                <a:spcPts val="4374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Hotels/Restaurants</a:t>
            </a:r>
          </a:p>
          <a:p>
            <a:pPr marL="539749" lvl="1" indent="-269875" algn="l">
              <a:lnSpc>
                <a:spcPts val="4374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Biotech Startups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84916" y="6002016"/>
            <a:ext cx="2927533" cy="272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26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Eco-conscious Businesses</a:t>
            </a:r>
          </a:p>
          <a:p>
            <a:pPr algn="l">
              <a:lnSpc>
                <a:spcPts val="2699"/>
              </a:lnSpc>
            </a:pPr>
            <a:endParaRPr lang="en-US" sz="2499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539749" lvl="1" indent="-269875" algn="l">
              <a:lnSpc>
                <a:spcPts val="26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Local Economy</a:t>
            </a:r>
          </a:p>
          <a:p>
            <a:pPr algn="l">
              <a:lnSpc>
                <a:spcPts val="2699"/>
              </a:lnSpc>
            </a:pPr>
            <a:endParaRPr lang="en-US" sz="2499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539749" lvl="1" indent="-269875" algn="l">
              <a:lnSpc>
                <a:spcPts val="26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Government &amp; Environmental Agencies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262988" y="5872329"/>
            <a:ext cx="358414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26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Partner in awareness campaigns</a:t>
            </a:r>
          </a:p>
          <a:p>
            <a:pPr algn="just">
              <a:lnSpc>
                <a:spcPts val="2699"/>
              </a:lnSpc>
            </a:pPr>
            <a:endParaRPr lang="en-US" sz="2499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539749" lvl="1" indent="-269875" algn="just">
              <a:lnSpc>
                <a:spcPts val="26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Biodegrability </a:t>
            </a:r>
          </a:p>
          <a:p>
            <a:pPr algn="just">
              <a:lnSpc>
                <a:spcPts val="26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research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966193" y="5882495"/>
            <a:ext cx="3581792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Easily adaptability</a:t>
            </a:r>
          </a:p>
          <a:p>
            <a:pPr algn="l">
              <a:lnSpc>
                <a:spcPts val="2699"/>
              </a:lnSpc>
              <a:spcBef>
                <a:spcPct val="0"/>
              </a:spcBef>
            </a:pPr>
            <a:endParaRPr lang="en-US" sz="2499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539749" lvl="1" indent="-269875" algn="l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Environmental NGOs</a:t>
            </a:r>
          </a:p>
          <a:p>
            <a:pPr algn="l">
              <a:lnSpc>
                <a:spcPts val="2699"/>
              </a:lnSpc>
              <a:spcBef>
                <a:spcPct val="0"/>
              </a:spcBef>
            </a:pPr>
            <a:endParaRPr lang="en-US" sz="2499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539749" lvl="1" indent="-269875" algn="l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Marine Conservation Groups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5986" y="432319"/>
            <a:ext cx="14844150" cy="1778889"/>
            <a:chOff x="0" y="0"/>
            <a:chExt cx="19792200" cy="23718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92200" cy="2371852"/>
            </a:xfrm>
            <a:custGeom>
              <a:avLst/>
              <a:gdLst/>
              <a:ahLst/>
              <a:cxnLst/>
              <a:rect l="l" t="t" r="r" b="b"/>
              <a:pathLst>
                <a:path w="19792200" h="2371852">
                  <a:moveTo>
                    <a:pt x="0" y="0"/>
                  </a:moveTo>
                  <a:lnTo>
                    <a:pt x="19792200" y="0"/>
                  </a:lnTo>
                  <a:lnTo>
                    <a:pt x="19792200" y="2371852"/>
                  </a:lnTo>
                  <a:lnTo>
                    <a:pt x="0" y="23718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792200" cy="24194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832"/>
                </a:lnSpc>
              </a:pPr>
              <a:r>
                <a:rPr lang="en-US" sz="54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6. Policy Integration, Environmental </a:t>
              </a:r>
            </a:p>
            <a:p>
              <a:pPr algn="l">
                <a:lnSpc>
                  <a:spcPts val="5832"/>
                </a:lnSpc>
              </a:pPr>
              <a:r>
                <a:rPr lang="en-US" sz="54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   Sustainability &amp; Social Inclusion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1613712" y="9086850"/>
            <a:ext cx="6735859" cy="1203300"/>
          </a:xfrm>
          <a:custGeom>
            <a:avLst/>
            <a:gdLst/>
            <a:ahLst/>
            <a:cxnLst/>
            <a:rect l="l" t="t" r="r" b="b"/>
            <a:pathLst>
              <a:path w="6735859" h="1203300">
                <a:moveTo>
                  <a:pt x="0" y="0"/>
                </a:moveTo>
                <a:lnTo>
                  <a:pt x="6735860" y="0"/>
                </a:lnTo>
                <a:lnTo>
                  <a:pt x="6735860" y="1203300"/>
                </a:lnTo>
                <a:lnTo>
                  <a:pt x="0" y="120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967" b="-344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4060438" y="417825"/>
            <a:ext cx="3888000" cy="1320750"/>
            <a:chOff x="0" y="0"/>
            <a:chExt cx="5184000" cy="1761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4013" cy="1760982"/>
            </a:xfrm>
            <a:custGeom>
              <a:avLst/>
              <a:gdLst/>
              <a:ahLst/>
              <a:cxnLst/>
              <a:rect l="l" t="t" r="r" b="b"/>
              <a:pathLst>
                <a:path w="5184013" h="1760982">
                  <a:moveTo>
                    <a:pt x="0" y="0"/>
                  </a:moveTo>
                  <a:lnTo>
                    <a:pt x="5184013" y="0"/>
                  </a:lnTo>
                  <a:lnTo>
                    <a:pt x="5184013" y="1760982"/>
                  </a:lnTo>
                  <a:lnTo>
                    <a:pt x="0" y="1760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4422914" y="746906"/>
            <a:ext cx="3163047" cy="662587"/>
          </a:xfrm>
          <a:custGeom>
            <a:avLst/>
            <a:gdLst/>
            <a:ahLst/>
            <a:cxnLst/>
            <a:rect l="l" t="t" r="r" b="b"/>
            <a:pathLst>
              <a:path w="3163047" h="662587">
                <a:moveTo>
                  <a:pt x="0" y="0"/>
                </a:moveTo>
                <a:lnTo>
                  <a:pt x="3163047" y="0"/>
                </a:lnTo>
                <a:lnTo>
                  <a:pt x="3163047" y="662587"/>
                </a:lnTo>
                <a:lnTo>
                  <a:pt x="0" y="66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88964" y="5262019"/>
            <a:ext cx="2328740" cy="2328740"/>
          </a:xfrm>
          <a:custGeom>
            <a:avLst/>
            <a:gdLst/>
            <a:ahLst/>
            <a:cxnLst/>
            <a:rect l="l" t="t" r="r" b="b"/>
            <a:pathLst>
              <a:path w="2328740" h="2328740">
                <a:moveTo>
                  <a:pt x="0" y="0"/>
                </a:moveTo>
                <a:lnTo>
                  <a:pt x="2328740" y="0"/>
                </a:lnTo>
                <a:lnTo>
                  <a:pt x="2328740" y="2328740"/>
                </a:lnTo>
                <a:lnTo>
                  <a:pt x="0" y="2328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113764" y="5262019"/>
            <a:ext cx="2312390" cy="2312390"/>
          </a:xfrm>
          <a:custGeom>
            <a:avLst/>
            <a:gdLst/>
            <a:ahLst/>
            <a:cxnLst/>
            <a:rect l="l" t="t" r="r" b="b"/>
            <a:pathLst>
              <a:path w="2312390" h="2312390">
                <a:moveTo>
                  <a:pt x="0" y="0"/>
                </a:moveTo>
                <a:lnTo>
                  <a:pt x="2312390" y="0"/>
                </a:lnTo>
                <a:lnTo>
                  <a:pt x="2312390" y="2312390"/>
                </a:lnTo>
                <a:lnTo>
                  <a:pt x="0" y="23123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88964" y="7845334"/>
            <a:ext cx="2388033" cy="2264115"/>
          </a:xfrm>
          <a:custGeom>
            <a:avLst/>
            <a:gdLst/>
            <a:ahLst/>
            <a:cxnLst/>
            <a:rect l="l" t="t" r="r" b="b"/>
            <a:pathLst>
              <a:path w="2388033" h="2264115">
                <a:moveTo>
                  <a:pt x="0" y="0"/>
                </a:moveTo>
                <a:lnTo>
                  <a:pt x="2388033" y="0"/>
                </a:lnTo>
                <a:lnTo>
                  <a:pt x="2388033" y="2264115"/>
                </a:lnTo>
                <a:lnTo>
                  <a:pt x="0" y="22641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736" b="-273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4126589" y="7804492"/>
            <a:ext cx="2444389" cy="2304956"/>
            <a:chOff x="0" y="0"/>
            <a:chExt cx="3259185" cy="307327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59411"/>
              <a:ext cx="3067864" cy="3002608"/>
              <a:chOff x="0" y="0"/>
              <a:chExt cx="593656" cy="58102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93656" cy="581029"/>
              </a:xfrm>
              <a:custGeom>
                <a:avLst/>
                <a:gdLst/>
                <a:ahLst/>
                <a:cxnLst/>
                <a:rect l="l" t="t" r="r" b="b"/>
                <a:pathLst>
                  <a:path w="593656" h="581029">
                    <a:moveTo>
                      <a:pt x="0" y="0"/>
                    </a:moveTo>
                    <a:lnTo>
                      <a:pt x="593656" y="0"/>
                    </a:lnTo>
                    <a:lnTo>
                      <a:pt x="593656" y="581029"/>
                    </a:lnTo>
                    <a:lnTo>
                      <a:pt x="0" y="58102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593656" cy="609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0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130072" y="0"/>
              <a:ext cx="3129113" cy="3073275"/>
            </a:xfrm>
            <a:custGeom>
              <a:avLst/>
              <a:gdLst/>
              <a:ahLst/>
              <a:cxnLst/>
              <a:rect l="l" t="t" r="r" b="b"/>
              <a:pathLst>
                <a:path w="3129113" h="3073275">
                  <a:moveTo>
                    <a:pt x="0" y="0"/>
                  </a:moveTo>
                  <a:lnTo>
                    <a:pt x="3129113" y="0"/>
                  </a:lnTo>
                  <a:lnTo>
                    <a:pt x="3129113" y="3073275"/>
                  </a:lnTo>
                  <a:lnTo>
                    <a:pt x="0" y="3073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908" b="-90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514350" y="2818856"/>
            <a:ext cx="8862411" cy="504825"/>
            <a:chOff x="0" y="0"/>
            <a:chExt cx="2334133" cy="1329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34133" cy="132958"/>
            </a:xfrm>
            <a:custGeom>
              <a:avLst/>
              <a:gdLst/>
              <a:ahLst/>
              <a:cxnLst/>
              <a:rect l="l" t="t" r="r" b="b"/>
              <a:pathLst>
                <a:path w="2334133" h="132958">
                  <a:moveTo>
                    <a:pt x="44552" y="0"/>
                  </a:moveTo>
                  <a:lnTo>
                    <a:pt x="2289581" y="0"/>
                  </a:lnTo>
                  <a:cubicBezTo>
                    <a:pt x="2301397" y="0"/>
                    <a:pt x="2312729" y="4694"/>
                    <a:pt x="2321084" y="13049"/>
                  </a:cubicBezTo>
                  <a:cubicBezTo>
                    <a:pt x="2329439" y="21404"/>
                    <a:pt x="2334133" y="32736"/>
                    <a:pt x="2334133" y="44552"/>
                  </a:cubicBezTo>
                  <a:lnTo>
                    <a:pt x="2334133" y="88406"/>
                  </a:lnTo>
                  <a:cubicBezTo>
                    <a:pt x="2334133" y="113011"/>
                    <a:pt x="2314186" y="132958"/>
                    <a:pt x="2289581" y="132958"/>
                  </a:cubicBezTo>
                  <a:lnTo>
                    <a:pt x="44552" y="132958"/>
                  </a:lnTo>
                  <a:cubicBezTo>
                    <a:pt x="19947" y="132958"/>
                    <a:pt x="0" y="113011"/>
                    <a:pt x="0" y="88406"/>
                  </a:cubicBezTo>
                  <a:lnTo>
                    <a:pt x="0" y="44552"/>
                  </a:lnTo>
                  <a:cubicBezTo>
                    <a:pt x="0" y="19947"/>
                    <a:pt x="19947" y="0"/>
                    <a:pt x="4455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2334133" cy="152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446362" y="3423694"/>
            <a:ext cx="9910216" cy="504825"/>
            <a:chOff x="0" y="0"/>
            <a:chExt cx="13213622" cy="67310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3213622" cy="673100"/>
              <a:chOff x="0" y="0"/>
              <a:chExt cx="2610098" cy="13295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610098" cy="132958"/>
              </a:xfrm>
              <a:custGeom>
                <a:avLst/>
                <a:gdLst/>
                <a:ahLst/>
                <a:cxnLst/>
                <a:rect l="l" t="t" r="r" b="b"/>
                <a:pathLst>
                  <a:path w="2610098" h="132958">
                    <a:moveTo>
                      <a:pt x="39842" y="0"/>
                    </a:moveTo>
                    <a:lnTo>
                      <a:pt x="2570257" y="0"/>
                    </a:lnTo>
                    <a:cubicBezTo>
                      <a:pt x="2592261" y="0"/>
                      <a:pt x="2610098" y="17838"/>
                      <a:pt x="2610098" y="39842"/>
                    </a:cubicBezTo>
                    <a:lnTo>
                      <a:pt x="2610098" y="93117"/>
                    </a:lnTo>
                    <a:cubicBezTo>
                      <a:pt x="2610098" y="115120"/>
                      <a:pt x="2592261" y="132958"/>
                      <a:pt x="2570257" y="132958"/>
                    </a:cubicBezTo>
                    <a:lnTo>
                      <a:pt x="39842" y="132958"/>
                    </a:lnTo>
                    <a:cubicBezTo>
                      <a:pt x="17838" y="132958"/>
                      <a:pt x="0" y="115120"/>
                      <a:pt x="0" y="93117"/>
                    </a:cubicBezTo>
                    <a:lnTo>
                      <a:pt x="0" y="39842"/>
                    </a:lnTo>
                    <a:cubicBezTo>
                      <a:pt x="0" y="17838"/>
                      <a:pt x="17838" y="0"/>
                      <a:pt x="3984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2610098" cy="1520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9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872010" y="69850"/>
              <a:ext cx="12016581" cy="514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2) National Policy on Waste Management (2019): Promotes the 3Rs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300729" y="4028531"/>
            <a:ext cx="6674495" cy="504825"/>
            <a:chOff x="0" y="0"/>
            <a:chExt cx="8899327" cy="67310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8899327" cy="673100"/>
              <a:chOff x="0" y="0"/>
              <a:chExt cx="1757892" cy="13295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757892" cy="132958"/>
              </a:xfrm>
              <a:custGeom>
                <a:avLst/>
                <a:gdLst/>
                <a:ahLst/>
                <a:cxnLst/>
                <a:rect l="l" t="t" r="r" b="b"/>
                <a:pathLst>
                  <a:path w="1757892" h="132958">
                    <a:moveTo>
                      <a:pt x="59156" y="0"/>
                    </a:moveTo>
                    <a:lnTo>
                      <a:pt x="1698735" y="0"/>
                    </a:lnTo>
                    <a:cubicBezTo>
                      <a:pt x="1714425" y="0"/>
                      <a:pt x="1729471" y="6233"/>
                      <a:pt x="1740565" y="17326"/>
                    </a:cubicBezTo>
                    <a:cubicBezTo>
                      <a:pt x="1751659" y="28420"/>
                      <a:pt x="1757892" y="43467"/>
                      <a:pt x="1757892" y="59156"/>
                    </a:cubicBezTo>
                    <a:lnTo>
                      <a:pt x="1757892" y="73802"/>
                    </a:lnTo>
                    <a:cubicBezTo>
                      <a:pt x="1757892" y="89491"/>
                      <a:pt x="1751659" y="104538"/>
                      <a:pt x="1740565" y="115632"/>
                    </a:cubicBezTo>
                    <a:cubicBezTo>
                      <a:pt x="1729471" y="126726"/>
                      <a:pt x="1714425" y="132958"/>
                      <a:pt x="1698735" y="132958"/>
                    </a:cubicBezTo>
                    <a:lnTo>
                      <a:pt x="59156" y="132958"/>
                    </a:lnTo>
                    <a:cubicBezTo>
                      <a:pt x="43467" y="132958"/>
                      <a:pt x="28420" y="126726"/>
                      <a:pt x="17326" y="115632"/>
                    </a:cubicBezTo>
                    <a:cubicBezTo>
                      <a:pt x="6233" y="104538"/>
                      <a:pt x="0" y="89491"/>
                      <a:pt x="0" y="73802"/>
                    </a:cubicBezTo>
                    <a:lnTo>
                      <a:pt x="0" y="59156"/>
                    </a:lnTo>
                    <a:cubicBezTo>
                      <a:pt x="0" y="43467"/>
                      <a:pt x="6233" y="28420"/>
                      <a:pt x="17326" y="17326"/>
                    </a:cubicBezTo>
                    <a:cubicBezTo>
                      <a:pt x="28420" y="6233"/>
                      <a:pt x="43467" y="0"/>
                      <a:pt x="5915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19050"/>
                <a:ext cx="1757892" cy="1520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9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693337" y="69850"/>
              <a:ext cx="7653655" cy="514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3) Marine Pollution Prevention Act (2008))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370574" y="5597957"/>
            <a:ext cx="8862411" cy="1147972"/>
            <a:chOff x="0" y="0"/>
            <a:chExt cx="2334133" cy="30234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334133" cy="302347"/>
            </a:xfrm>
            <a:custGeom>
              <a:avLst/>
              <a:gdLst/>
              <a:ahLst/>
              <a:cxnLst/>
              <a:rect l="l" t="t" r="r" b="b"/>
              <a:pathLst>
                <a:path w="2334133" h="302347">
                  <a:moveTo>
                    <a:pt x="44552" y="0"/>
                  </a:moveTo>
                  <a:lnTo>
                    <a:pt x="2289581" y="0"/>
                  </a:lnTo>
                  <a:cubicBezTo>
                    <a:pt x="2301397" y="0"/>
                    <a:pt x="2312729" y="4694"/>
                    <a:pt x="2321084" y="13049"/>
                  </a:cubicBezTo>
                  <a:cubicBezTo>
                    <a:pt x="2329439" y="21404"/>
                    <a:pt x="2334133" y="32736"/>
                    <a:pt x="2334133" y="44552"/>
                  </a:cubicBezTo>
                  <a:lnTo>
                    <a:pt x="2334133" y="257795"/>
                  </a:lnTo>
                  <a:cubicBezTo>
                    <a:pt x="2334133" y="282400"/>
                    <a:pt x="2314186" y="302347"/>
                    <a:pt x="2289581" y="302347"/>
                  </a:cubicBezTo>
                  <a:lnTo>
                    <a:pt x="44552" y="302347"/>
                  </a:lnTo>
                  <a:cubicBezTo>
                    <a:pt x="19947" y="302347"/>
                    <a:pt x="0" y="282400"/>
                    <a:pt x="0" y="257795"/>
                  </a:cubicBezTo>
                  <a:lnTo>
                    <a:pt x="0" y="44552"/>
                  </a:lnTo>
                  <a:cubicBezTo>
                    <a:pt x="0" y="19947"/>
                    <a:pt x="19947" y="0"/>
                    <a:pt x="44552" y="0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2334133" cy="321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370574" y="6816048"/>
            <a:ext cx="8862411" cy="622960"/>
            <a:chOff x="0" y="0"/>
            <a:chExt cx="2334133" cy="16407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334133" cy="164072"/>
            </a:xfrm>
            <a:custGeom>
              <a:avLst/>
              <a:gdLst/>
              <a:ahLst/>
              <a:cxnLst/>
              <a:rect l="l" t="t" r="r" b="b"/>
              <a:pathLst>
                <a:path w="2334133" h="164072">
                  <a:moveTo>
                    <a:pt x="44552" y="0"/>
                  </a:moveTo>
                  <a:lnTo>
                    <a:pt x="2289581" y="0"/>
                  </a:lnTo>
                  <a:cubicBezTo>
                    <a:pt x="2301397" y="0"/>
                    <a:pt x="2312729" y="4694"/>
                    <a:pt x="2321084" y="13049"/>
                  </a:cubicBezTo>
                  <a:cubicBezTo>
                    <a:pt x="2329439" y="21404"/>
                    <a:pt x="2334133" y="32736"/>
                    <a:pt x="2334133" y="44552"/>
                  </a:cubicBezTo>
                  <a:lnTo>
                    <a:pt x="2334133" y="119520"/>
                  </a:lnTo>
                  <a:cubicBezTo>
                    <a:pt x="2334133" y="144125"/>
                    <a:pt x="2314186" y="164072"/>
                    <a:pt x="2289581" y="164072"/>
                  </a:cubicBezTo>
                  <a:lnTo>
                    <a:pt x="44552" y="164072"/>
                  </a:lnTo>
                  <a:cubicBezTo>
                    <a:pt x="19947" y="164072"/>
                    <a:pt x="0" y="144125"/>
                    <a:pt x="0" y="119520"/>
                  </a:cubicBezTo>
                  <a:lnTo>
                    <a:pt x="0" y="44552"/>
                  </a:lnTo>
                  <a:cubicBezTo>
                    <a:pt x="0" y="19947"/>
                    <a:pt x="19947" y="0"/>
                    <a:pt x="44552" y="0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2334133" cy="18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370574" y="7505683"/>
            <a:ext cx="8862411" cy="590337"/>
            <a:chOff x="0" y="0"/>
            <a:chExt cx="2334133" cy="1554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334133" cy="155480"/>
            </a:xfrm>
            <a:custGeom>
              <a:avLst/>
              <a:gdLst/>
              <a:ahLst/>
              <a:cxnLst/>
              <a:rect l="l" t="t" r="r" b="b"/>
              <a:pathLst>
                <a:path w="2334133" h="155480">
                  <a:moveTo>
                    <a:pt x="44552" y="0"/>
                  </a:moveTo>
                  <a:lnTo>
                    <a:pt x="2289581" y="0"/>
                  </a:lnTo>
                  <a:cubicBezTo>
                    <a:pt x="2301397" y="0"/>
                    <a:pt x="2312729" y="4694"/>
                    <a:pt x="2321084" y="13049"/>
                  </a:cubicBezTo>
                  <a:cubicBezTo>
                    <a:pt x="2329439" y="21404"/>
                    <a:pt x="2334133" y="32736"/>
                    <a:pt x="2334133" y="44552"/>
                  </a:cubicBezTo>
                  <a:lnTo>
                    <a:pt x="2334133" y="110928"/>
                  </a:lnTo>
                  <a:cubicBezTo>
                    <a:pt x="2334133" y="135533"/>
                    <a:pt x="2314186" y="155480"/>
                    <a:pt x="2289581" y="155480"/>
                  </a:cubicBezTo>
                  <a:lnTo>
                    <a:pt x="44552" y="155480"/>
                  </a:lnTo>
                  <a:cubicBezTo>
                    <a:pt x="19947" y="155480"/>
                    <a:pt x="0" y="135533"/>
                    <a:pt x="0" y="110928"/>
                  </a:cubicBezTo>
                  <a:lnTo>
                    <a:pt x="0" y="44552"/>
                  </a:lnTo>
                  <a:cubicBezTo>
                    <a:pt x="0" y="19947"/>
                    <a:pt x="19947" y="0"/>
                    <a:pt x="44552" y="0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2334133" cy="174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370574" y="8162695"/>
            <a:ext cx="8862411" cy="631631"/>
            <a:chOff x="0" y="0"/>
            <a:chExt cx="2334133" cy="16635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334133" cy="166355"/>
            </a:xfrm>
            <a:custGeom>
              <a:avLst/>
              <a:gdLst/>
              <a:ahLst/>
              <a:cxnLst/>
              <a:rect l="l" t="t" r="r" b="b"/>
              <a:pathLst>
                <a:path w="2334133" h="166355">
                  <a:moveTo>
                    <a:pt x="44552" y="0"/>
                  </a:moveTo>
                  <a:lnTo>
                    <a:pt x="2289581" y="0"/>
                  </a:lnTo>
                  <a:cubicBezTo>
                    <a:pt x="2301397" y="0"/>
                    <a:pt x="2312729" y="4694"/>
                    <a:pt x="2321084" y="13049"/>
                  </a:cubicBezTo>
                  <a:cubicBezTo>
                    <a:pt x="2329439" y="21404"/>
                    <a:pt x="2334133" y="32736"/>
                    <a:pt x="2334133" y="44552"/>
                  </a:cubicBezTo>
                  <a:lnTo>
                    <a:pt x="2334133" y="121803"/>
                  </a:lnTo>
                  <a:cubicBezTo>
                    <a:pt x="2334133" y="146409"/>
                    <a:pt x="2314186" y="166355"/>
                    <a:pt x="2289581" y="166355"/>
                  </a:cubicBezTo>
                  <a:lnTo>
                    <a:pt x="44552" y="166355"/>
                  </a:lnTo>
                  <a:cubicBezTo>
                    <a:pt x="19947" y="166355"/>
                    <a:pt x="0" y="146409"/>
                    <a:pt x="0" y="121803"/>
                  </a:cubicBezTo>
                  <a:lnTo>
                    <a:pt x="0" y="44552"/>
                  </a:lnTo>
                  <a:cubicBezTo>
                    <a:pt x="0" y="19947"/>
                    <a:pt x="19947" y="0"/>
                    <a:pt x="44552" y="0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19050"/>
              <a:ext cx="2334133" cy="18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4060438" y="1919942"/>
            <a:ext cx="3007503" cy="3007503"/>
          </a:xfrm>
          <a:custGeom>
            <a:avLst/>
            <a:gdLst/>
            <a:ahLst/>
            <a:cxnLst/>
            <a:rect l="l" t="t" r="r" b="b"/>
            <a:pathLst>
              <a:path w="3007503" h="3007503">
                <a:moveTo>
                  <a:pt x="0" y="0"/>
                </a:moveTo>
                <a:lnTo>
                  <a:pt x="3007502" y="0"/>
                </a:lnTo>
                <a:lnTo>
                  <a:pt x="3007502" y="3007503"/>
                </a:lnTo>
                <a:lnTo>
                  <a:pt x="0" y="30075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153003" y="2248041"/>
            <a:ext cx="5767031" cy="515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National &amp; Sub-National Policies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85984" y="2866481"/>
            <a:ext cx="7554396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1) Sri Lanka’s Ban on Single-Use Plastics (2021 &amp; 2023)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370574" y="4914918"/>
            <a:ext cx="5145286" cy="515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Global Policies &amp; Agreements 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0712688" y="5850370"/>
            <a:ext cx="7420451" cy="2891589"/>
            <a:chOff x="0" y="0"/>
            <a:chExt cx="9893935" cy="3855451"/>
          </a:xfrm>
        </p:grpSpPr>
        <p:sp>
          <p:nvSpPr>
            <p:cNvPr id="47" name="TextBox 47"/>
            <p:cNvSpPr txBox="1"/>
            <p:nvPr/>
          </p:nvSpPr>
          <p:spPr>
            <a:xfrm>
              <a:off x="0" y="1486902"/>
              <a:ext cx="7772559" cy="514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8F9FA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2)Basel Convention on Plastic Waste (2019)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2414002"/>
              <a:ext cx="4523581" cy="514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8F9FA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3)Paris Agreement (2015)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3341101"/>
              <a:ext cx="6331267" cy="514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8F9FA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4)Global Plastics Treaty (Ongoing):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19050"/>
              <a:ext cx="8111172" cy="514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8F9FA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1)UN Sustainable Development Goals (SDGs)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559802"/>
              <a:ext cx="9893935" cy="514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8F9FA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Contributes to SDG 8 , SDG 12, SDG 13 , and SDG 14.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5279" y="407070"/>
            <a:ext cx="14844150" cy="1778889"/>
            <a:chOff x="0" y="0"/>
            <a:chExt cx="19792200" cy="23718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92200" cy="2371852"/>
            </a:xfrm>
            <a:custGeom>
              <a:avLst/>
              <a:gdLst/>
              <a:ahLst/>
              <a:cxnLst/>
              <a:rect l="l" t="t" r="r" b="b"/>
              <a:pathLst>
                <a:path w="19792200" h="2371852">
                  <a:moveTo>
                    <a:pt x="0" y="0"/>
                  </a:moveTo>
                  <a:lnTo>
                    <a:pt x="19792200" y="0"/>
                  </a:lnTo>
                  <a:lnTo>
                    <a:pt x="19792200" y="2371852"/>
                  </a:lnTo>
                  <a:lnTo>
                    <a:pt x="0" y="23718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792200" cy="24194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832"/>
                </a:lnSpc>
              </a:pPr>
              <a:r>
                <a:rPr lang="en-US" sz="54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6. Policy Integration, Environmental </a:t>
              </a:r>
            </a:p>
            <a:p>
              <a:pPr algn="l">
                <a:lnSpc>
                  <a:spcPts val="5832"/>
                </a:lnSpc>
              </a:pPr>
              <a:r>
                <a:rPr lang="en-US" sz="54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   Sustainability &amp; Social Inclusion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060438" y="417825"/>
            <a:ext cx="3888000" cy="1320750"/>
            <a:chOff x="0" y="0"/>
            <a:chExt cx="5184000" cy="1761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84013" cy="1760982"/>
            </a:xfrm>
            <a:custGeom>
              <a:avLst/>
              <a:gdLst/>
              <a:ahLst/>
              <a:cxnLst/>
              <a:rect l="l" t="t" r="r" b="b"/>
              <a:pathLst>
                <a:path w="5184013" h="1760982">
                  <a:moveTo>
                    <a:pt x="0" y="0"/>
                  </a:moveTo>
                  <a:lnTo>
                    <a:pt x="5184013" y="0"/>
                  </a:lnTo>
                  <a:lnTo>
                    <a:pt x="5184013" y="1760982"/>
                  </a:lnTo>
                  <a:lnTo>
                    <a:pt x="0" y="1760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4422914" y="746906"/>
            <a:ext cx="3163047" cy="662587"/>
          </a:xfrm>
          <a:custGeom>
            <a:avLst/>
            <a:gdLst/>
            <a:ahLst/>
            <a:cxnLst/>
            <a:rect l="l" t="t" r="r" b="b"/>
            <a:pathLst>
              <a:path w="3163047" h="662587">
                <a:moveTo>
                  <a:pt x="0" y="0"/>
                </a:moveTo>
                <a:lnTo>
                  <a:pt x="3163047" y="0"/>
                </a:lnTo>
                <a:lnTo>
                  <a:pt x="3163047" y="662587"/>
                </a:lnTo>
                <a:lnTo>
                  <a:pt x="0" y="66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781499" y="9083700"/>
            <a:ext cx="6735859" cy="1203300"/>
          </a:xfrm>
          <a:custGeom>
            <a:avLst/>
            <a:gdLst/>
            <a:ahLst/>
            <a:cxnLst/>
            <a:rect l="l" t="t" r="r" b="b"/>
            <a:pathLst>
              <a:path w="6735859" h="1203300">
                <a:moveTo>
                  <a:pt x="0" y="0"/>
                </a:moveTo>
                <a:lnTo>
                  <a:pt x="6735860" y="0"/>
                </a:lnTo>
                <a:lnTo>
                  <a:pt x="6735860" y="1203300"/>
                </a:lnTo>
                <a:lnTo>
                  <a:pt x="0" y="1203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967" b="-344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8700" y="1979133"/>
            <a:ext cx="12850517" cy="7104567"/>
          </a:xfrm>
          <a:custGeom>
            <a:avLst/>
            <a:gdLst/>
            <a:ahLst/>
            <a:cxnLst/>
            <a:rect l="l" t="t" r="r" b="b"/>
            <a:pathLst>
              <a:path w="12850517" h="7104567">
                <a:moveTo>
                  <a:pt x="0" y="0"/>
                </a:moveTo>
                <a:lnTo>
                  <a:pt x="12850517" y="0"/>
                </a:lnTo>
                <a:lnTo>
                  <a:pt x="12850517" y="7104567"/>
                </a:lnTo>
                <a:lnTo>
                  <a:pt x="0" y="7104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254" b="-102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193627" y="3389061"/>
            <a:ext cx="3621620" cy="3541762"/>
          </a:xfrm>
          <a:custGeom>
            <a:avLst/>
            <a:gdLst/>
            <a:ahLst/>
            <a:cxnLst/>
            <a:rect l="l" t="t" r="r" b="b"/>
            <a:pathLst>
              <a:path w="3621620" h="3541762">
                <a:moveTo>
                  <a:pt x="0" y="0"/>
                </a:moveTo>
                <a:lnTo>
                  <a:pt x="3621621" y="0"/>
                </a:lnTo>
                <a:lnTo>
                  <a:pt x="3621621" y="3541761"/>
                </a:lnTo>
                <a:lnTo>
                  <a:pt x="0" y="3541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4922435" y="4494369"/>
            <a:ext cx="2164004" cy="126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425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Social</a:t>
            </a:r>
          </a:p>
          <a:p>
            <a:pPr algn="ctr">
              <a:lnSpc>
                <a:spcPts val="4600"/>
              </a:lnSpc>
              <a:spcBef>
                <a:spcPct val="0"/>
              </a:spcBef>
            </a:pPr>
            <a:r>
              <a:rPr lang="en-US" sz="425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Inclusion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4407" y="5140891"/>
            <a:ext cx="2408992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Seaweed  farmimg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07259" y="5124450"/>
            <a:ext cx="269319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Seaweed  Processing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53545" y="5124450"/>
            <a:ext cx="345590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Bioplastic  Manufacturing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0943" y="8693175"/>
            <a:ext cx="24767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Awareness sessions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91023" y="8174063"/>
            <a:ext cx="2918431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Monitoring system-Through Website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35692" y="8693175"/>
            <a:ext cx="140731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Marketing</a:t>
            </a: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2492" y="417825"/>
            <a:ext cx="14844150" cy="1550700"/>
            <a:chOff x="0" y="0"/>
            <a:chExt cx="19792200" cy="2067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92200" cy="2067600"/>
            </a:xfrm>
            <a:custGeom>
              <a:avLst/>
              <a:gdLst/>
              <a:ahLst/>
              <a:cxnLst/>
              <a:rect l="l" t="t" r="r" b="b"/>
              <a:pathLst>
                <a:path w="19792200" h="2067600">
                  <a:moveTo>
                    <a:pt x="0" y="0"/>
                  </a:moveTo>
                  <a:lnTo>
                    <a:pt x="19792200" y="0"/>
                  </a:lnTo>
                  <a:lnTo>
                    <a:pt x="19792200" y="2067600"/>
                  </a:lnTo>
                  <a:lnTo>
                    <a:pt x="0" y="2067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792200" cy="21152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480"/>
                </a:lnSpc>
              </a:pPr>
              <a:r>
                <a:rPr lang="en-US" sz="60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7. Conclusion 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1613713" y="9086850"/>
            <a:ext cx="6735859" cy="1203300"/>
          </a:xfrm>
          <a:custGeom>
            <a:avLst/>
            <a:gdLst/>
            <a:ahLst/>
            <a:cxnLst/>
            <a:rect l="l" t="t" r="r" b="b"/>
            <a:pathLst>
              <a:path w="6735859" h="1203300">
                <a:moveTo>
                  <a:pt x="0" y="0"/>
                </a:moveTo>
                <a:lnTo>
                  <a:pt x="6735859" y="0"/>
                </a:lnTo>
                <a:lnTo>
                  <a:pt x="6735859" y="1203300"/>
                </a:lnTo>
                <a:lnTo>
                  <a:pt x="0" y="1203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967" b="-344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4060438" y="417825"/>
            <a:ext cx="3888000" cy="1320750"/>
            <a:chOff x="0" y="0"/>
            <a:chExt cx="5184000" cy="1761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4013" cy="1760982"/>
            </a:xfrm>
            <a:custGeom>
              <a:avLst/>
              <a:gdLst/>
              <a:ahLst/>
              <a:cxnLst/>
              <a:rect l="l" t="t" r="r" b="b"/>
              <a:pathLst>
                <a:path w="5184013" h="1760982">
                  <a:moveTo>
                    <a:pt x="0" y="0"/>
                  </a:moveTo>
                  <a:lnTo>
                    <a:pt x="5184013" y="0"/>
                  </a:lnTo>
                  <a:lnTo>
                    <a:pt x="5184013" y="1760982"/>
                  </a:lnTo>
                  <a:lnTo>
                    <a:pt x="0" y="1760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4422914" y="746906"/>
            <a:ext cx="3163047" cy="662587"/>
          </a:xfrm>
          <a:custGeom>
            <a:avLst/>
            <a:gdLst/>
            <a:ahLst/>
            <a:cxnLst/>
            <a:rect l="l" t="t" r="r" b="b"/>
            <a:pathLst>
              <a:path w="3163047" h="662587">
                <a:moveTo>
                  <a:pt x="0" y="0"/>
                </a:moveTo>
                <a:lnTo>
                  <a:pt x="3163047" y="0"/>
                </a:lnTo>
                <a:lnTo>
                  <a:pt x="3163047" y="662587"/>
                </a:lnTo>
                <a:lnTo>
                  <a:pt x="0" y="6625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36937" y="2780715"/>
            <a:ext cx="17311500" cy="1596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2"/>
              </a:lnSpc>
              <a:spcBef>
                <a:spcPct val="0"/>
              </a:spcBef>
            </a:pPr>
            <a:r>
              <a:rPr lang="en-US" sz="5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 will be able to reduce the plastic waste generation from 12 million to 8.4 million after two years!</a:t>
            </a: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04400" y="0"/>
            <a:ext cx="18392400" cy="10287000"/>
            <a:chOff x="0" y="0"/>
            <a:chExt cx="245232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23192" cy="13716000"/>
            </a:xfrm>
            <a:custGeom>
              <a:avLst/>
              <a:gdLst/>
              <a:ahLst/>
              <a:cxnLst/>
              <a:rect l="l" t="t" r="r" b="b"/>
              <a:pathLst>
                <a:path w="24523192" h="13716000">
                  <a:moveTo>
                    <a:pt x="24523192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523192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33000">
                  <a:srgbClr val="26A8E0">
                    <a:alpha val="100000"/>
                  </a:srgbClr>
                </a:gs>
                <a:gs pos="100000">
                  <a:srgbClr val="1F628E">
                    <a:alpha val="100000"/>
                  </a:srgbClr>
                </a:gs>
              </a:gsLst>
              <a:lin ang="16799925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28222" y="3122428"/>
            <a:ext cx="14921100" cy="4981575"/>
            <a:chOff x="0" y="0"/>
            <a:chExt cx="19894800" cy="664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894800" cy="6642100"/>
            </a:xfrm>
            <a:custGeom>
              <a:avLst/>
              <a:gdLst/>
              <a:ahLst/>
              <a:cxnLst/>
              <a:rect l="l" t="t" r="r" b="b"/>
              <a:pathLst>
                <a:path w="19894800" h="6642100">
                  <a:moveTo>
                    <a:pt x="0" y="0"/>
                  </a:moveTo>
                  <a:lnTo>
                    <a:pt x="19894800" y="0"/>
                  </a:lnTo>
                  <a:lnTo>
                    <a:pt x="19894800" y="6642100"/>
                  </a:lnTo>
                  <a:lnTo>
                    <a:pt x="0" y="6642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9894800" cy="6765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200"/>
                </a:lnSpc>
              </a:pPr>
              <a:r>
                <a:rPr lang="en-US" sz="15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Thank You</a:t>
              </a:r>
            </a:p>
            <a:p>
              <a:pPr algn="ctr">
                <a:lnSpc>
                  <a:spcPts val="16200"/>
                </a:lnSpc>
              </a:pPr>
              <a:endParaRPr lang="en-US" sz="1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60438" y="417825"/>
            <a:ext cx="3888000" cy="1320750"/>
            <a:chOff x="0" y="0"/>
            <a:chExt cx="5184000" cy="1761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84013" cy="1760982"/>
            </a:xfrm>
            <a:custGeom>
              <a:avLst/>
              <a:gdLst/>
              <a:ahLst/>
              <a:cxnLst/>
              <a:rect l="l" t="t" r="r" b="b"/>
              <a:pathLst>
                <a:path w="5184013" h="1760982">
                  <a:moveTo>
                    <a:pt x="0" y="0"/>
                  </a:moveTo>
                  <a:lnTo>
                    <a:pt x="5184013" y="0"/>
                  </a:lnTo>
                  <a:lnTo>
                    <a:pt x="5184013" y="1760982"/>
                  </a:lnTo>
                  <a:lnTo>
                    <a:pt x="0" y="1760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22914" y="746906"/>
            <a:ext cx="3163047" cy="662587"/>
          </a:xfrm>
          <a:custGeom>
            <a:avLst/>
            <a:gdLst/>
            <a:ahLst/>
            <a:cxnLst/>
            <a:rect l="l" t="t" r="r" b="b"/>
            <a:pathLst>
              <a:path w="3163047" h="662587">
                <a:moveTo>
                  <a:pt x="0" y="0"/>
                </a:moveTo>
                <a:lnTo>
                  <a:pt x="3163047" y="0"/>
                </a:lnTo>
                <a:lnTo>
                  <a:pt x="3163047" y="662587"/>
                </a:lnTo>
                <a:lnTo>
                  <a:pt x="0" y="66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613712" y="9086850"/>
            <a:ext cx="6735859" cy="1203300"/>
          </a:xfrm>
          <a:custGeom>
            <a:avLst/>
            <a:gdLst/>
            <a:ahLst/>
            <a:cxnLst/>
            <a:rect l="l" t="t" r="r" b="b"/>
            <a:pathLst>
              <a:path w="6735859" h="1203300">
                <a:moveTo>
                  <a:pt x="0" y="0"/>
                </a:moveTo>
                <a:lnTo>
                  <a:pt x="6735860" y="0"/>
                </a:lnTo>
                <a:lnTo>
                  <a:pt x="6735860" y="1203300"/>
                </a:lnTo>
                <a:lnTo>
                  <a:pt x="0" y="1203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967" b="-3446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9150" y="2016308"/>
            <a:ext cx="15509700" cy="1815900"/>
            <a:chOff x="0" y="0"/>
            <a:chExt cx="20679600" cy="2421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79600" cy="2421200"/>
            </a:xfrm>
            <a:custGeom>
              <a:avLst/>
              <a:gdLst/>
              <a:ahLst/>
              <a:cxnLst/>
              <a:rect l="l" t="t" r="r" b="b"/>
              <a:pathLst>
                <a:path w="20679600" h="2421200">
                  <a:moveTo>
                    <a:pt x="0" y="0"/>
                  </a:moveTo>
                  <a:lnTo>
                    <a:pt x="20679600" y="0"/>
                  </a:lnTo>
                  <a:lnTo>
                    <a:pt x="20679600" y="2421200"/>
                  </a:lnTo>
                  <a:lnTo>
                    <a:pt x="0" y="2421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0"/>
              <a:ext cx="20679600" cy="23259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912"/>
                </a:lnSpc>
              </a:pPr>
              <a:r>
                <a:rPr lang="en-US" sz="8000" b="1">
                  <a:solidFill>
                    <a:srgbClr val="191919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Bioplastic Revolution 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745582" y="675188"/>
            <a:ext cx="6423859" cy="1345613"/>
          </a:xfrm>
          <a:custGeom>
            <a:avLst/>
            <a:gdLst/>
            <a:ahLst/>
            <a:cxnLst/>
            <a:rect l="l" t="t" r="r" b="b"/>
            <a:pathLst>
              <a:path w="6423859" h="1345613">
                <a:moveTo>
                  <a:pt x="0" y="0"/>
                </a:moveTo>
                <a:lnTo>
                  <a:pt x="6423860" y="0"/>
                </a:lnTo>
                <a:lnTo>
                  <a:pt x="6423860" y="1345612"/>
                </a:lnTo>
                <a:lnTo>
                  <a:pt x="0" y="1345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01175" y="7996678"/>
            <a:ext cx="10885650" cy="1944638"/>
          </a:xfrm>
          <a:custGeom>
            <a:avLst/>
            <a:gdLst/>
            <a:ahLst/>
            <a:cxnLst/>
            <a:rect l="l" t="t" r="r" b="b"/>
            <a:pathLst>
              <a:path w="10885650" h="1944638">
                <a:moveTo>
                  <a:pt x="0" y="0"/>
                </a:moveTo>
                <a:lnTo>
                  <a:pt x="10885650" y="0"/>
                </a:lnTo>
                <a:lnTo>
                  <a:pt x="10885650" y="1944638"/>
                </a:lnTo>
                <a:lnTo>
                  <a:pt x="0" y="194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967" b="-344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477455" y="0"/>
            <a:ext cx="3485280" cy="2613960"/>
          </a:xfrm>
          <a:custGeom>
            <a:avLst/>
            <a:gdLst/>
            <a:ahLst/>
            <a:cxnLst/>
            <a:rect l="l" t="t" r="r" b="b"/>
            <a:pathLst>
              <a:path w="3485280" h="2613960">
                <a:moveTo>
                  <a:pt x="0" y="0"/>
                </a:moveTo>
                <a:lnTo>
                  <a:pt x="3485280" y="0"/>
                </a:lnTo>
                <a:lnTo>
                  <a:pt x="3485280" y="2613960"/>
                </a:lnTo>
                <a:lnTo>
                  <a:pt x="0" y="2613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908162" y="4222733"/>
            <a:ext cx="2324338" cy="2324338"/>
          </a:xfrm>
          <a:custGeom>
            <a:avLst/>
            <a:gdLst/>
            <a:ahLst/>
            <a:cxnLst/>
            <a:rect l="l" t="t" r="r" b="b"/>
            <a:pathLst>
              <a:path w="2324338" h="2324338">
                <a:moveTo>
                  <a:pt x="0" y="0"/>
                </a:moveTo>
                <a:lnTo>
                  <a:pt x="2324338" y="0"/>
                </a:lnTo>
                <a:lnTo>
                  <a:pt x="2324338" y="2324337"/>
                </a:lnTo>
                <a:lnTo>
                  <a:pt x="0" y="2324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835986" y="4222733"/>
            <a:ext cx="2324338" cy="2324338"/>
          </a:xfrm>
          <a:custGeom>
            <a:avLst/>
            <a:gdLst/>
            <a:ahLst/>
            <a:cxnLst/>
            <a:rect l="l" t="t" r="r" b="b"/>
            <a:pathLst>
              <a:path w="2324338" h="2324338">
                <a:moveTo>
                  <a:pt x="0" y="0"/>
                </a:moveTo>
                <a:lnTo>
                  <a:pt x="2324337" y="0"/>
                </a:lnTo>
                <a:lnTo>
                  <a:pt x="2324337" y="2324337"/>
                </a:lnTo>
                <a:lnTo>
                  <a:pt x="0" y="2324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980338" y="4222733"/>
            <a:ext cx="2324338" cy="2324338"/>
          </a:xfrm>
          <a:custGeom>
            <a:avLst/>
            <a:gdLst/>
            <a:ahLst/>
            <a:cxnLst/>
            <a:rect l="l" t="t" r="r" b="b"/>
            <a:pathLst>
              <a:path w="2324338" h="2324338">
                <a:moveTo>
                  <a:pt x="0" y="0"/>
                </a:moveTo>
                <a:lnTo>
                  <a:pt x="2324338" y="0"/>
                </a:lnTo>
                <a:lnTo>
                  <a:pt x="2324338" y="2324337"/>
                </a:lnTo>
                <a:lnTo>
                  <a:pt x="0" y="2324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057151" y="4222733"/>
            <a:ext cx="2324338" cy="2324338"/>
          </a:xfrm>
          <a:custGeom>
            <a:avLst/>
            <a:gdLst/>
            <a:ahLst/>
            <a:cxnLst/>
            <a:rect l="l" t="t" r="r" b="b"/>
            <a:pathLst>
              <a:path w="2324338" h="2324338">
                <a:moveTo>
                  <a:pt x="0" y="0"/>
                </a:moveTo>
                <a:lnTo>
                  <a:pt x="2324338" y="0"/>
                </a:lnTo>
                <a:lnTo>
                  <a:pt x="2324338" y="2324337"/>
                </a:lnTo>
                <a:lnTo>
                  <a:pt x="0" y="2324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837211" y="3446966"/>
            <a:ext cx="2524615" cy="3093890"/>
          </a:xfrm>
          <a:custGeom>
            <a:avLst/>
            <a:gdLst/>
            <a:ahLst/>
            <a:cxnLst/>
            <a:rect l="l" t="t" r="r" b="b"/>
            <a:pathLst>
              <a:path w="2524615" h="3093890">
                <a:moveTo>
                  <a:pt x="0" y="0"/>
                </a:moveTo>
                <a:lnTo>
                  <a:pt x="2524615" y="0"/>
                </a:lnTo>
                <a:lnTo>
                  <a:pt x="2524615" y="3093890"/>
                </a:lnTo>
                <a:lnTo>
                  <a:pt x="0" y="30938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133964" y="4222733"/>
            <a:ext cx="2324338" cy="2324338"/>
          </a:xfrm>
          <a:custGeom>
            <a:avLst/>
            <a:gdLst/>
            <a:ahLst/>
            <a:cxnLst/>
            <a:rect l="l" t="t" r="r" b="b"/>
            <a:pathLst>
              <a:path w="2324338" h="2324338">
                <a:moveTo>
                  <a:pt x="0" y="0"/>
                </a:moveTo>
                <a:lnTo>
                  <a:pt x="2324337" y="0"/>
                </a:lnTo>
                <a:lnTo>
                  <a:pt x="2324337" y="2324337"/>
                </a:lnTo>
                <a:lnTo>
                  <a:pt x="0" y="2324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024491" y="3559835"/>
            <a:ext cx="2433810" cy="2987235"/>
          </a:xfrm>
          <a:custGeom>
            <a:avLst/>
            <a:gdLst/>
            <a:ahLst/>
            <a:cxnLst/>
            <a:rect l="l" t="t" r="r" b="b"/>
            <a:pathLst>
              <a:path w="2433810" h="2987235">
                <a:moveTo>
                  <a:pt x="0" y="0"/>
                </a:moveTo>
                <a:lnTo>
                  <a:pt x="2433810" y="0"/>
                </a:lnTo>
                <a:lnTo>
                  <a:pt x="2433810" y="2987235"/>
                </a:lnTo>
                <a:lnTo>
                  <a:pt x="0" y="29872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847601" y="3559835"/>
            <a:ext cx="2798169" cy="2987235"/>
          </a:xfrm>
          <a:custGeom>
            <a:avLst/>
            <a:gdLst/>
            <a:ahLst/>
            <a:cxnLst/>
            <a:rect l="l" t="t" r="r" b="b"/>
            <a:pathLst>
              <a:path w="2798169" h="2987235">
                <a:moveTo>
                  <a:pt x="0" y="0"/>
                </a:moveTo>
                <a:lnTo>
                  <a:pt x="2798169" y="0"/>
                </a:lnTo>
                <a:lnTo>
                  <a:pt x="2798169" y="2987235"/>
                </a:lnTo>
                <a:lnTo>
                  <a:pt x="0" y="29872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4828870" y="3446966"/>
            <a:ext cx="2303492" cy="3100105"/>
          </a:xfrm>
          <a:custGeom>
            <a:avLst/>
            <a:gdLst/>
            <a:ahLst/>
            <a:cxnLst/>
            <a:rect l="l" t="t" r="r" b="b"/>
            <a:pathLst>
              <a:path w="2303492" h="3100105">
                <a:moveTo>
                  <a:pt x="0" y="0"/>
                </a:moveTo>
                <a:lnTo>
                  <a:pt x="2303491" y="0"/>
                </a:lnTo>
                <a:lnTo>
                  <a:pt x="2303491" y="3100104"/>
                </a:lnTo>
                <a:lnTo>
                  <a:pt x="0" y="31001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0" t="-3119" r="-1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625589" y="1231180"/>
            <a:ext cx="4745132" cy="5315891"/>
          </a:xfrm>
          <a:custGeom>
            <a:avLst/>
            <a:gdLst/>
            <a:ahLst/>
            <a:cxnLst/>
            <a:rect l="l" t="t" r="r" b="b"/>
            <a:pathLst>
              <a:path w="4745132" h="5315891">
                <a:moveTo>
                  <a:pt x="0" y="0"/>
                </a:moveTo>
                <a:lnTo>
                  <a:pt x="4745132" y="0"/>
                </a:lnTo>
                <a:lnTo>
                  <a:pt x="4745132" y="5315890"/>
                </a:lnTo>
                <a:lnTo>
                  <a:pt x="0" y="53158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570808" y="6794655"/>
            <a:ext cx="2854694" cy="811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4"/>
              </a:lnSpc>
              <a:spcBef>
                <a:spcPct val="0"/>
              </a:spcBef>
            </a:pPr>
            <a:r>
              <a:rPr lang="en-US" sz="18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Demitha Manawadu</a:t>
            </a:r>
          </a:p>
          <a:p>
            <a:pPr algn="ctr">
              <a:lnSpc>
                <a:spcPts val="2024"/>
              </a:lnSpc>
              <a:spcBef>
                <a:spcPct val="0"/>
              </a:spcBef>
            </a:pPr>
            <a:r>
              <a:rPr lang="en-US" sz="18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Bsc U.G.</a:t>
            </a:r>
          </a:p>
          <a:p>
            <a:pPr algn="ctr">
              <a:lnSpc>
                <a:spcPts val="2024"/>
              </a:lnSpc>
              <a:spcBef>
                <a:spcPct val="0"/>
              </a:spcBef>
            </a:pPr>
            <a:r>
              <a:rPr lang="en-US" sz="18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Electronics &amp; Tel. Eng.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25502" y="6794655"/>
            <a:ext cx="3072176" cy="811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4"/>
              </a:lnSpc>
              <a:spcBef>
                <a:spcPct val="0"/>
              </a:spcBef>
            </a:pPr>
            <a:r>
              <a:rPr lang="en-US" sz="18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Benuri Edirisinghe</a:t>
            </a:r>
          </a:p>
          <a:p>
            <a:pPr algn="ctr">
              <a:lnSpc>
                <a:spcPts val="2024"/>
              </a:lnSpc>
              <a:spcBef>
                <a:spcPct val="0"/>
              </a:spcBef>
            </a:pPr>
            <a:r>
              <a:rPr lang="en-US" sz="18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Bsc U.G.</a:t>
            </a:r>
          </a:p>
          <a:p>
            <a:pPr algn="ctr">
              <a:lnSpc>
                <a:spcPts val="2024"/>
              </a:lnSpc>
              <a:spcBef>
                <a:spcPct val="0"/>
              </a:spcBef>
            </a:pPr>
            <a:r>
              <a:rPr lang="en-US" sz="18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Chemical &amp; Process Eng.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72172" y="6794655"/>
            <a:ext cx="2854694" cy="811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4"/>
              </a:lnSpc>
              <a:spcBef>
                <a:spcPct val="0"/>
              </a:spcBef>
            </a:pPr>
            <a:r>
              <a:rPr lang="en-US" sz="18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Sahas Eashan</a:t>
            </a:r>
          </a:p>
          <a:p>
            <a:pPr algn="ctr">
              <a:lnSpc>
                <a:spcPts val="2024"/>
              </a:lnSpc>
              <a:spcBef>
                <a:spcPct val="0"/>
              </a:spcBef>
            </a:pPr>
            <a:r>
              <a:rPr lang="en-US" sz="18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Bsc U.G.</a:t>
            </a:r>
          </a:p>
          <a:p>
            <a:pPr algn="ctr">
              <a:lnSpc>
                <a:spcPts val="2024"/>
              </a:lnSpc>
              <a:spcBef>
                <a:spcPct val="0"/>
              </a:spcBef>
            </a:pPr>
            <a:r>
              <a:rPr lang="en-US" sz="18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Electronics &amp; Tel. Eng.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91076" y="6794655"/>
            <a:ext cx="3030919" cy="811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4"/>
              </a:lnSpc>
              <a:spcBef>
                <a:spcPct val="0"/>
              </a:spcBef>
            </a:pPr>
            <a:r>
              <a:rPr lang="en-US" sz="18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Ridmini Hasari</a:t>
            </a:r>
          </a:p>
          <a:p>
            <a:pPr algn="ctr">
              <a:lnSpc>
                <a:spcPts val="2024"/>
              </a:lnSpc>
              <a:spcBef>
                <a:spcPct val="0"/>
              </a:spcBef>
            </a:pPr>
            <a:r>
              <a:rPr lang="en-US" sz="18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Bsc U.G.</a:t>
            </a:r>
          </a:p>
          <a:p>
            <a:pPr algn="ctr">
              <a:lnSpc>
                <a:spcPts val="2024"/>
              </a:lnSpc>
              <a:spcBef>
                <a:spcPct val="0"/>
              </a:spcBef>
            </a:pPr>
            <a:r>
              <a:rPr lang="en-US" sz="18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Chemical &amp; Process Eng.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24491" y="6794655"/>
            <a:ext cx="2854694" cy="811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4"/>
              </a:lnSpc>
              <a:spcBef>
                <a:spcPct val="0"/>
              </a:spcBef>
            </a:pPr>
            <a:r>
              <a:rPr lang="en-US" sz="18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Banuka Liyanage</a:t>
            </a:r>
          </a:p>
          <a:p>
            <a:pPr algn="ctr">
              <a:lnSpc>
                <a:spcPts val="2024"/>
              </a:lnSpc>
              <a:spcBef>
                <a:spcPct val="0"/>
              </a:spcBef>
            </a:pPr>
            <a:r>
              <a:rPr lang="en-US" sz="18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Bsc U.G.</a:t>
            </a:r>
          </a:p>
          <a:p>
            <a:pPr algn="ctr">
              <a:lnSpc>
                <a:spcPts val="2024"/>
              </a:lnSpc>
              <a:spcBef>
                <a:spcPct val="0"/>
              </a:spcBef>
            </a:pPr>
            <a:r>
              <a:rPr lang="en-US" sz="18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BioMedical Eng.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3444" y="219207"/>
            <a:ext cx="12560850" cy="1985009"/>
            <a:chOff x="0" y="0"/>
            <a:chExt cx="16747800" cy="26466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747799" cy="2646679"/>
            </a:xfrm>
            <a:custGeom>
              <a:avLst/>
              <a:gdLst/>
              <a:ahLst/>
              <a:cxnLst/>
              <a:rect l="l" t="t" r="r" b="b"/>
              <a:pathLst>
                <a:path w="16747799" h="2646679">
                  <a:moveTo>
                    <a:pt x="0" y="0"/>
                  </a:moveTo>
                  <a:lnTo>
                    <a:pt x="16747799" y="0"/>
                  </a:lnTo>
                  <a:lnTo>
                    <a:pt x="16747799" y="2646679"/>
                  </a:lnTo>
                  <a:lnTo>
                    <a:pt x="0" y="26466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747800" cy="26943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479"/>
                </a:lnSpc>
              </a:pPr>
              <a:r>
                <a:rPr lang="en-US" sz="5999" b="1">
                  <a:solidFill>
                    <a:srgbClr val="231F2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1. The Problem Statement and </a:t>
              </a:r>
            </a:p>
            <a:p>
              <a:pPr algn="l">
                <a:lnSpc>
                  <a:spcPts val="6479"/>
                </a:lnSpc>
              </a:pPr>
              <a:r>
                <a:rPr lang="en-US" sz="5999" b="1">
                  <a:solidFill>
                    <a:srgbClr val="231F2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   Your Solution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1552140" y="8797086"/>
            <a:ext cx="6735859" cy="1203300"/>
          </a:xfrm>
          <a:custGeom>
            <a:avLst/>
            <a:gdLst/>
            <a:ahLst/>
            <a:cxnLst/>
            <a:rect l="l" t="t" r="r" b="b"/>
            <a:pathLst>
              <a:path w="6735859" h="1203300">
                <a:moveTo>
                  <a:pt x="0" y="0"/>
                </a:moveTo>
                <a:lnTo>
                  <a:pt x="6735860" y="0"/>
                </a:lnTo>
                <a:lnTo>
                  <a:pt x="6735860" y="1203300"/>
                </a:lnTo>
                <a:lnTo>
                  <a:pt x="0" y="1203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967" b="-344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4060438" y="417825"/>
            <a:ext cx="3888000" cy="1320750"/>
            <a:chOff x="0" y="0"/>
            <a:chExt cx="5184000" cy="1761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4013" cy="1760982"/>
            </a:xfrm>
            <a:custGeom>
              <a:avLst/>
              <a:gdLst/>
              <a:ahLst/>
              <a:cxnLst/>
              <a:rect l="l" t="t" r="r" b="b"/>
              <a:pathLst>
                <a:path w="5184013" h="1760982">
                  <a:moveTo>
                    <a:pt x="0" y="0"/>
                  </a:moveTo>
                  <a:lnTo>
                    <a:pt x="5184013" y="0"/>
                  </a:lnTo>
                  <a:lnTo>
                    <a:pt x="5184013" y="1760982"/>
                  </a:lnTo>
                  <a:lnTo>
                    <a:pt x="0" y="1760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4422914" y="746906"/>
            <a:ext cx="3163047" cy="662587"/>
          </a:xfrm>
          <a:custGeom>
            <a:avLst/>
            <a:gdLst/>
            <a:ahLst/>
            <a:cxnLst/>
            <a:rect l="l" t="t" r="r" b="b"/>
            <a:pathLst>
              <a:path w="3163047" h="662587">
                <a:moveTo>
                  <a:pt x="0" y="0"/>
                </a:moveTo>
                <a:lnTo>
                  <a:pt x="3163047" y="0"/>
                </a:lnTo>
                <a:lnTo>
                  <a:pt x="3163047" y="662587"/>
                </a:lnTo>
                <a:lnTo>
                  <a:pt x="0" y="6625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273444" y="5293045"/>
            <a:ext cx="6200968" cy="3354495"/>
            <a:chOff x="0" y="0"/>
            <a:chExt cx="8267957" cy="4472661"/>
          </a:xfrm>
        </p:grpSpPr>
        <p:sp>
          <p:nvSpPr>
            <p:cNvPr id="10" name="Freeform 10"/>
            <p:cNvSpPr/>
            <p:nvPr/>
          </p:nvSpPr>
          <p:spPr>
            <a:xfrm>
              <a:off x="0" y="2038203"/>
              <a:ext cx="8267957" cy="2434458"/>
            </a:xfrm>
            <a:custGeom>
              <a:avLst/>
              <a:gdLst/>
              <a:ahLst/>
              <a:cxnLst/>
              <a:rect l="l" t="t" r="r" b="b"/>
              <a:pathLst>
                <a:path w="8267957" h="2434458">
                  <a:moveTo>
                    <a:pt x="0" y="0"/>
                  </a:moveTo>
                  <a:lnTo>
                    <a:pt x="8267957" y="0"/>
                  </a:lnTo>
                  <a:lnTo>
                    <a:pt x="8267957" y="2434458"/>
                  </a:lnTo>
                  <a:lnTo>
                    <a:pt x="0" y="2434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5055" b="-9884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8267957" cy="2038203"/>
            </a:xfrm>
            <a:custGeom>
              <a:avLst/>
              <a:gdLst/>
              <a:ahLst/>
              <a:cxnLst/>
              <a:rect l="l" t="t" r="r" b="b"/>
              <a:pathLst>
                <a:path w="8267957" h="2038203">
                  <a:moveTo>
                    <a:pt x="0" y="0"/>
                  </a:moveTo>
                  <a:lnTo>
                    <a:pt x="8267957" y="0"/>
                  </a:lnTo>
                  <a:lnTo>
                    <a:pt x="8267957" y="2038203"/>
                  </a:lnTo>
                  <a:lnTo>
                    <a:pt x="0" y="2038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1372" b="-213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-1450518" y="2081775"/>
            <a:ext cx="12381976" cy="3061725"/>
          </a:xfrm>
          <a:custGeom>
            <a:avLst/>
            <a:gdLst/>
            <a:ahLst/>
            <a:cxnLst/>
            <a:rect l="l" t="t" r="r" b="b"/>
            <a:pathLst>
              <a:path w="12381976" h="3061725">
                <a:moveTo>
                  <a:pt x="0" y="0"/>
                </a:moveTo>
                <a:lnTo>
                  <a:pt x="12381976" y="0"/>
                </a:lnTo>
                <a:lnTo>
                  <a:pt x="12381976" y="3061725"/>
                </a:lnTo>
                <a:lnTo>
                  <a:pt x="0" y="30617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3653839" y="2081775"/>
            <a:ext cx="4117901" cy="6080751"/>
            <a:chOff x="0" y="0"/>
            <a:chExt cx="5490534" cy="81076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90534" cy="3442499"/>
            </a:xfrm>
            <a:custGeom>
              <a:avLst/>
              <a:gdLst/>
              <a:ahLst/>
              <a:cxnLst/>
              <a:rect l="l" t="t" r="r" b="b"/>
              <a:pathLst>
                <a:path w="5490534" h="3442499">
                  <a:moveTo>
                    <a:pt x="0" y="0"/>
                  </a:moveTo>
                  <a:lnTo>
                    <a:pt x="5490534" y="0"/>
                  </a:lnTo>
                  <a:lnTo>
                    <a:pt x="5490534" y="3442499"/>
                  </a:lnTo>
                  <a:lnTo>
                    <a:pt x="0" y="3442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1640" t="-410" b="-1807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3442499"/>
              <a:ext cx="5490534" cy="4665169"/>
            </a:xfrm>
            <a:custGeom>
              <a:avLst/>
              <a:gdLst/>
              <a:ahLst/>
              <a:cxnLst/>
              <a:rect l="l" t="t" r="r" b="b"/>
              <a:pathLst>
                <a:path w="5490534" h="4665169">
                  <a:moveTo>
                    <a:pt x="0" y="0"/>
                  </a:moveTo>
                  <a:lnTo>
                    <a:pt x="5490534" y="0"/>
                  </a:lnTo>
                  <a:lnTo>
                    <a:pt x="5490534" y="4665169"/>
                  </a:lnTo>
                  <a:lnTo>
                    <a:pt x="0" y="4665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1270" r="-1641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7097765" y="5293045"/>
            <a:ext cx="5132303" cy="3354495"/>
          </a:xfrm>
          <a:custGeom>
            <a:avLst/>
            <a:gdLst/>
            <a:ahLst/>
            <a:cxnLst/>
            <a:rect l="l" t="t" r="r" b="b"/>
            <a:pathLst>
              <a:path w="5132303" h="3354495">
                <a:moveTo>
                  <a:pt x="0" y="0"/>
                </a:moveTo>
                <a:lnTo>
                  <a:pt x="5132303" y="0"/>
                </a:lnTo>
                <a:lnTo>
                  <a:pt x="5132303" y="3354496"/>
                </a:lnTo>
                <a:lnTo>
                  <a:pt x="0" y="33544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19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3377219" y="8270273"/>
            <a:ext cx="3549280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River  Pollution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97765" y="8914866"/>
            <a:ext cx="4193582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Hikkaduwa Beach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960" y="2879079"/>
            <a:ext cx="10013115" cy="171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growing accumulation of plastic waste in Sri Lanka's coastal areas is causing severe environmental pollution and health risks, threatening marine ecosystems, local communities, and public health.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960" y="2265669"/>
            <a:ext cx="3267598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Problem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3444" y="8937726"/>
            <a:ext cx="5684322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Microplastics in breast Milk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2916" y="250925"/>
            <a:ext cx="12560850" cy="1985009"/>
            <a:chOff x="0" y="0"/>
            <a:chExt cx="16747800" cy="26466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747799" cy="2646679"/>
            </a:xfrm>
            <a:custGeom>
              <a:avLst/>
              <a:gdLst/>
              <a:ahLst/>
              <a:cxnLst/>
              <a:rect l="l" t="t" r="r" b="b"/>
              <a:pathLst>
                <a:path w="16747799" h="2646679">
                  <a:moveTo>
                    <a:pt x="0" y="0"/>
                  </a:moveTo>
                  <a:lnTo>
                    <a:pt x="16747799" y="0"/>
                  </a:lnTo>
                  <a:lnTo>
                    <a:pt x="16747799" y="2646679"/>
                  </a:lnTo>
                  <a:lnTo>
                    <a:pt x="0" y="26466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747800" cy="26943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479"/>
                </a:lnSpc>
              </a:pPr>
              <a:r>
                <a:rPr lang="en-US" sz="5999" b="1">
                  <a:solidFill>
                    <a:srgbClr val="231F2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1. The Problem Statement and </a:t>
              </a:r>
            </a:p>
            <a:p>
              <a:pPr algn="l">
                <a:lnSpc>
                  <a:spcPts val="6479"/>
                </a:lnSpc>
              </a:pPr>
              <a:r>
                <a:rPr lang="en-US" sz="5999" b="1">
                  <a:solidFill>
                    <a:srgbClr val="231F2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   Your Solution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060438" y="417825"/>
            <a:ext cx="3888000" cy="1320750"/>
            <a:chOff x="0" y="0"/>
            <a:chExt cx="5184000" cy="1761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84013" cy="1760982"/>
            </a:xfrm>
            <a:custGeom>
              <a:avLst/>
              <a:gdLst/>
              <a:ahLst/>
              <a:cxnLst/>
              <a:rect l="l" t="t" r="r" b="b"/>
              <a:pathLst>
                <a:path w="5184013" h="1760982">
                  <a:moveTo>
                    <a:pt x="0" y="0"/>
                  </a:moveTo>
                  <a:lnTo>
                    <a:pt x="5184013" y="0"/>
                  </a:lnTo>
                  <a:lnTo>
                    <a:pt x="5184013" y="1760982"/>
                  </a:lnTo>
                  <a:lnTo>
                    <a:pt x="0" y="1760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4422914" y="746906"/>
            <a:ext cx="3163047" cy="662587"/>
          </a:xfrm>
          <a:custGeom>
            <a:avLst/>
            <a:gdLst/>
            <a:ahLst/>
            <a:cxnLst/>
            <a:rect l="l" t="t" r="r" b="b"/>
            <a:pathLst>
              <a:path w="3163047" h="662587">
                <a:moveTo>
                  <a:pt x="0" y="0"/>
                </a:moveTo>
                <a:lnTo>
                  <a:pt x="3163047" y="0"/>
                </a:lnTo>
                <a:lnTo>
                  <a:pt x="3163047" y="662587"/>
                </a:lnTo>
                <a:lnTo>
                  <a:pt x="0" y="66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552141" y="9083700"/>
            <a:ext cx="6735859" cy="1203300"/>
          </a:xfrm>
          <a:custGeom>
            <a:avLst/>
            <a:gdLst/>
            <a:ahLst/>
            <a:cxnLst/>
            <a:rect l="l" t="t" r="r" b="b"/>
            <a:pathLst>
              <a:path w="6735859" h="1203300">
                <a:moveTo>
                  <a:pt x="0" y="0"/>
                </a:moveTo>
                <a:lnTo>
                  <a:pt x="6735859" y="0"/>
                </a:lnTo>
                <a:lnTo>
                  <a:pt x="6735859" y="1203300"/>
                </a:lnTo>
                <a:lnTo>
                  <a:pt x="0" y="1203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969" b="-3446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809382" y="2748936"/>
            <a:ext cx="19469373" cy="2171532"/>
            <a:chOff x="0" y="0"/>
            <a:chExt cx="25959164" cy="289537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2219044" cy="2475329"/>
              <a:chOff x="0" y="0"/>
              <a:chExt cx="4388947" cy="48895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388947" cy="488954"/>
              </a:xfrm>
              <a:custGeom>
                <a:avLst/>
                <a:gdLst/>
                <a:ahLst/>
                <a:cxnLst/>
                <a:rect l="l" t="t" r="r" b="b"/>
                <a:pathLst>
                  <a:path w="4388947" h="488954">
                    <a:moveTo>
                      <a:pt x="23694" y="0"/>
                    </a:moveTo>
                    <a:lnTo>
                      <a:pt x="4365253" y="0"/>
                    </a:lnTo>
                    <a:cubicBezTo>
                      <a:pt x="4371537" y="0"/>
                      <a:pt x="4377564" y="2496"/>
                      <a:pt x="4382007" y="6940"/>
                    </a:cubicBezTo>
                    <a:cubicBezTo>
                      <a:pt x="4386450" y="11383"/>
                      <a:pt x="4388947" y="17410"/>
                      <a:pt x="4388947" y="23694"/>
                    </a:cubicBezTo>
                    <a:lnTo>
                      <a:pt x="4388947" y="465260"/>
                    </a:lnTo>
                    <a:cubicBezTo>
                      <a:pt x="4388947" y="471544"/>
                      <a:pt x="4386450" y="477571"/>
                      <a:pt x="4382007" y="482014"/>
                    </a:cubicBezTo>
                    <a:cubicBezTo>
                      <a:pt x="4377564" y="486457"/>
                      <a:pt x="4371537" y="488954"/>
                      <a:pt x="4365253" y="488954"/>
                    </a:cubicBezTo>
                    <a:lnTo>
                      <a:pt x="23694" y="488954"/>
                    </a:lnTo>
                    <a:cubicBezTo>
                      <a:pt x="10608" y="488954"/>
                      <a:pt x="0" y="478346"/>
                      <a:pt x="0" y="465260"/>
                    </a:cubicBezTo>
                    <a:lnTo>
                      <a:pt x="0" y="23694"/>
                    </a:lnTo>
                    <a:cubicBezTo>
                      <a:pt x="0" y="17410"/>
                      <a:pt x="2496" y="11383"/>
                      <a:pt x="6940" y="6940"/>
                    </a:cubicBezTo>
                    <a:cubicBezTo>
                      <a:pt x="11383" y="2496"/>
                      <a:pt x="17410" y="0"/>
                      <a:pt x="23694" y="0"/>
                    </a:cubicBezTo>
                    <a:close/>
                  </a:path>
                </a:pathLst>
              </a:custGeom>
              <a:solidFill>
                <a:srgbClr val="F8F9F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19050"/>
                <a:ext cx="4388947" cy="4699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24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179039" y="404059"/>
              <a:ext cx="24780124" cy="2491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899"/>
                </a:lnSpc>
              </a:pPr>
              <a:r>
                <a:rPr lang="en-US" sz="3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Our Solution: </a:t>
              </a:r>
              <a:r>
                <a:rPr lang="en-US" sz="34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BioPlastic Revolution</a:t>
              </a:r>
            </a:p>
            <a:p>
              <a:pPr algn="just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Seaweed-Based Bioplastic with a Sustainable Management System</a:t>
              </a:r>
              <a:r>
                <a:rPr lang="en-US" sz="3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</a:t>
              </a:r>
            </a:p>
            <a:p>
              <a:pPr algn="just">
                <a:lnSpc>
                  <a:spcPts val="4899"/>
                </a:lnSpc>
              </a:pPr>
              <a:endParaRPr lang="en-US" sz="3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20467549" y="150064"/>
              <a:ext cx="2175200" cy="2175200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89823" y="0"/>
                    </a:moveTo>
                    <a:lnTo>
                      <a:pt x="622977" y="0"/>
                    </a:lnTo>
                    <a:cubicBezTo>
                      <a:pt x="727813" y="0"/>
                      <a:pt x="812800" y="84987"/>
                      <a:pt x="812800" y="189823"/>
                    </a:cubicBezTo>
                    <a:lnTo>
                      <a:pt x="812800" y="622977"/>
                    </a:lnTo>
                    <a:cubicBezTo>
                      <a:pt x="812800" y="727813"/>
                      <a:pt x="727813" y="812800"/>
                      <a:pt x="622977" y="812800"/>
                    </a:cubicBezTo>
                    <a:lnTo>
                      <a:pt x="189823" y="812800"/>
                    </a:lnTo>
                    <a:cubicBezTo>
                      <a:pt x="84987" y="812800"/>
                      <a:pt x="0" y="727813"/>
                      <a:pt x="0" y="622977"/>
                    </a:cubicBezTo>
                    <a:lnTo>
                      <a:pt x="0" y="189823"/>
                    </a:lnTo>
                    <a:cubicBezTo>
                      <a:pt x="0" y="84987"/>
                      <a:pt x="84987" y="0"/>
                      <a:pt x="189823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25029" b="-2502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2072450" y="5234793"/>
            <a:ext cx="17415420" cy="2201521"/>
            <a:chOff x="0" y="0"/>
            <a:chExt cx="23220560" cy="2935362"/>
          </a:xfrm>
        </p:grpSpPr>
        <p:grpSp>
          <p:nvGrpSpPr>
            <p:cNvPr id="17" name="Group 17"/>
            <p:cNvGrpSpPr/>
            <p:nvPr/>
          </p:nvGrpSpPr>
          <p:grpSpPr>
            <a:xfrm>
              <a:off x="1444227" y="212612"/>
              <a:ext cx="21776333" cy="2510137"/>
              <a:chOff x="0" y="0"/>
              <a:chExt cx="4301498" cy="49583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301498" cy="495830"/>
              </a:xfrm>
              <a:custGeom>
                <a:avLst/>
                <a:gdLst/>
                <a:ahLst/>
                <a:cxnLst/>
                <a:rect l="l" t="t" r="r" b="b"/>
                <a:pathLst>
                  <a:path w="4301498" h="495830">
                    <a:moveTo>
                      <a:pt x="24175" y="0"/>
                    </a:moveTo>
                    <a:lnTo>
                      <a:pt x="4277323" y="0"/>
                    </a:lnTo>
                    <a:cubicBezTo>
                      <a:pt x="4283734" y="0"/>
                      <a:pt x="4289883" y="2547"/>
                      <a:pt x="4294417" y="7081"/>
                    </a:cubicBezTo>
                    <a:cubicBezTo>
                      <a:pt x="4298951" y="11615"/>
                      <a:pt x="4301498" y="17764"/>
                      <a:pt x="4301498" y="24175"/>
                    </a:cubicBezTo>
                    <a:lnTo>
                      <a:pt x="4301498" y="471654"/>
                    </a:lnTo>
                    <a:cubicBezTo>
                      <a:pt x="4301498" y="478066"/>
                      <a:pt x="4298951" y="484215"/>
                      <a:pt x="4294417" y="488749"/>
                    </a:cubicBezTo>
                    <a:cubicBezTo>
                      <a:pt x="4289883" y="493283"/>
                      <a:pt x="4283734" y="495830"/>
                      <a:pt x="4277323" y="495830"/>
                    </a:cubicBezTo>
                    <a:lnTo>
                      <a:pt x="24175" y="495830"/>
                    </a:lnTo>
                    <a:cubicBezTo>
                      <a:pt x="17764" y="495830"/>
                      <a:pt x="11615" y="493283"/>
                      <a:pt x="7081" y="488749"/>
                    </a:cubicBezTo>
                    <a:cubicBezTo>
                      <a:pt x="2547" y="484215"/>
                      <a:pt x="0" y="478066"/>
                      <a:pt x="0" y="471654"/>
                    </a:cubicBezTo>
                    <a:lnTo>
                      <a:pt x="0" y="24175"/>
                    </a:lnTo>
                    <a:cubicBezTo>
                      <a:pt x="0" y="17764"/>
                      <a:pt x="2547" y="11615"/>
                      <a:pt x="7081" y="7081"/>
                    </a:cubicBezTo>
                    <a:cubicBezTo>
                      <a:pt x="11615" y="2547"/>
                      <a:pt x="17764" y="0"/>
                      <a:pt x="24175" y="0"/>
                    </a:cubicBezTo>
                    <a:close/>
                  </a:path>
                </a:pathLst>
              </a:custGeom>
              <a:solidFill>
                <a:srgbClr val="F8F9F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19050"/>
                <a:ext cx="4301498" cy="4767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24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395123"/>
              <a:ext cx="3085842" cy="2145116"/>
              <a:chOff x="0" y="0"/>
              <a:chExt cx="1169248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16924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69248" h="812800">
                    <a:moveTo>
                      <a:pt x="217434" y="0"/>
                    </a:moveTo>
                    <a:lnTo>
                      <a:pt x="951814" y="0"/>
                    </a:lnTo>
                    <a:cubicBezTo>
                      <a:pt x="1009481" y="0"/>
                      <a:pt x="1064786" y="22908"/>
                      <a:pt x="1105563" y="63685"/>
                    </a:cubicBezTo>
                    <a:cubicBezTo>
                      <a:pt x="1146340" y="104462"/>
                      <a:pt x="1169248" y="159767"/>
                      <a:pt x="1169248" y="217434"/>
                    </a:cubicBezTo>
                    <a:lnTo>
                      <a:pt x="1169248" y="595366"/>
                    </a:lnTo>
                    <a:cubicBezTo>
                      <a:pt x="1169248" y="653033"/>
                      <a:pt x="1146340" y="708338"/>
                      <a:pt x="1105563" y="749115"/>
                    </a:cubicBezTo>
                    <a:cubicBezTo>
                      <a:pt x="1064786" y="789892"/>
                      <a:pt x="1009481" y="812800"/>
                      <a:pt x="951814" y="812800"/>
                    </a:cubicBezTo>
                    <a:lnTo>
                      <a:pt x="217434" y="812800"/>
                    </a:lnTo>
                    <a:cubicBezTo>
                      <a:pt x="159767" y="812800"/>
                      <a:pt x="104462" y="789892"/>
                      <a:pt x="63685" y="749115"/>
                    </a:cubicBezTo>
                    <a:cubicBezTo>
                      <a:pt x="22908" y="708338"/>
                      <a:pt x="0" y="653033"/>
                      <a:pt x="0" y="595366"/>
                    </a:cubicBezTo>
                    <a:lnTo>
                      <a:pt x="0" y="217434"/>
                    </a:lnTo>
                    <a:cubicBezTo>
                      <a:pt x="0" y="159767"/>
                      <a:pt x="22908" y="104462"/>
                      <a:pt x="63685" y="63685"/>
                    </a:cubicBezTo>
                    <a:cubicBezTo>
                      <a:pt x="104462" y="22908"/>
                      <a:pt x="159767" y="0"/>
                      <a:pt x="217434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156" r="-2156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2036897" y="0"/>
              <a:ext cx="14425724" cy="2935362"/>
            </a:xfrm>
            <a:custGeom>
              <a:avLst/>
              <a:gdLst/>
              <a:ahLst/>
              <a:cxnLst/>
              <a:rect l="l" t="t" r="r" b="b"/>
              <a:pathLst>
                <a:path w="14425724" h="2935362">
                  <a:moveTo>
                    <a:pt x="0" y="0"/>
                  </a:moveTo>
                  <a:lnTo>
                    <a:pt x="14425724" y="0"/>
                  </a:lnTo>
                  <a:lnTo>
                    <a:pt x="14425724" y="2935362"/>
                  </a:lnTo>
                  <a:lnTo>
                    <a:pt x="0" y="293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1583" t="-303333" r="-18879" b="-15262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913765" y="451046"/>
              <a:ext cx="18320679" cy="2004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80"/>
                </a:lnSpc>
                <a:spcBef>
                  <a:spcPct val="0"/>
                </a:spcBef>
              </a:pPr>
              <a:r>
                <a:rPr lang="en-US" sz="35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Our Vision:</a:t>
              </a:r>
              <a:r>
                <a:rPr lang="en-US" sz="3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To reduce ocean and river pollution by introducing seaweed-based bioplastics to seaside restaurants and hotels, driven by a Sustainable Management System for lasting impact.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6553341" y="8021336"/>
            <a:ext cx="4531327" cy="4531327"/>
          </a:xfrm>
          <a:custGeom>
            <a:avLst/>
            <a:gdLst/>
            <a:ahLst/>
            <a:cxnLst/>
            <a:rect l="l" t="t" r="r" b="b"/>
            <a:pathLst>
              <a:path w="4531327" h="4531327">
                <a:moveTo>
                  <a:pt x="0" y="0"/>
                </a:moveTo>
                <a:lnTo>
                  <a:pt x="4531327" y="0"/>
                </a:lnTo>
                <a:lnTo>
                  <a:pt x="4531327" y="4531328"/>
                </a:lnTo>
                <a:lnTo>
                  <a:pt x="0" y="45313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569865" y="7436314"/>
            <a:ext cx="4516750" cy="3326629"/>
          </a:xfrm>
          <a:custGeom>
            <a:avLst/>
            <a:gdLst/>
            <a:ahLst/>
            <a:cxnLst/>
            <a:rect l="l" t="t" r="r" b="b"/>
            <a:pathLst>
              <a:path w="4516750" h="3326629">
                <a:moveTo>
                  <a:pt x="0" y="0"/>
                </a:moveTo>
                <a:lnTo>
                  <a:pt x="4516751" y="0"/>
                </a:lnTo>
                <a:lnTo>
                  <a:pt x="4516751" y="3326628"/>
                </a:lnTo>
                <a:lnTo>
                  <a:pt x="0" y="33266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272" r="-527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15721" y="9205240"/>
            <a:ext cx="6472279" cy="1156214"/>
          </a:xfrm>
          <a:custGeom>
            <a:avLst/>
            <a:gdLst/>
            <a:ahLst/>
            <a:cxnLst/>
            <a:rect l="l" t="t" r="r" b="b"/>
            <a:pathLst>
              <a:path w="6472279" h="1156214">
                <a:moveTo>
                  <a:pt x="0" y="0"/>
                </a:moveTo>
                <a:lnTo>
                  <a:pt x="6472279" y="0"/>
                </a:lnTo>
                <a:lnTo>
                  <a:pt x="6472279" y="1156214"/>
                </a:lnTo>
                <a:lnTo>
                  <a:pt x="0" y="1156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1000"/>
            </a:blip>
            <a:stretch>
              <a:fillRect t="-21967" b="-344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077000" y="213610"/>
            <a:ext cx="3888000" cy="1320750"/>
            <a:chOff x="0" y="0"/>
            <a:chExt cx="5184000" cy="1761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84013" cy="1760982"/>
            </a:xfrm>
            <a:custGeom>
              <a:avLst/>
              <a:gdLst/>
              <a:ahLst/>
              <a:cxnLst/>
              <a:rect l="l" t="t" r="r" b="b"/>
              <a:pathLst>
                <a:path w="5184013" h="1760982">
                  <a:moveTo>
                    <a:pt x="0" y="0"/>
                  </a:moveTo>
                  <a:lnTo>
                    <a:pt x="5184013" y="0"/>
                  </a:lnTo>
                  <a:lnTo>
                    <a:pt x="5184013" y="1760982"/>
                  </a:lnTo>
                  <a:lnTo>
                    <a:pt x="0" y="1760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4439476" y="582953"/>
            <a:ext cx="3163047" cy="662587"/>
          </a:xfrm>
          <a:custGeom>
            <a:avLst/>
            <a:gdLst/>
            <a:ahLst/>
            <a:cxnLst/>
            <a:rect l="l" t="t" r="r" b="b"/>
            <a:pathLst>
              <a:path w="3163047" h="662587">
                <a:moveTo>
                  <a:pt x="0" y="0"/>
                </a:moveTo>
                <a:lnTo>
                  <a:pt x="3163047" y="0"/>
                </a:lnTo>
                <a:lnTo>
                  <a:pt x="3163047" y="662587"/>
                </a:lnTo>
                <a:lnTo>
                  <a:pt x="0" y="6625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36124" y="13215"/>
            <a:ext cx="11349000" cy="2464650"/>
            <a:chOff x="0" y="0"/>
            <a:chExt cx="15132000" cy="3286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32000" cy="3286200"/>
            </a:xfrm>
            <a:custGeom>
              <a:avLst/>
              <a:gdLst/>
              <a:ahLst/>
              <a:cxnLst/>
              <a:rect l="l" t="t" r="r" b="b"/>
              <a:pathLst>
                <a:path w="15132000" h="3286200">
                  <a:moveTo>
                    <a:pt x="0" y="0"/>
                  </a:moveTo>
                  <a:lnTo>
                    <a:pt x="15132000" y="0"/>
                  </a:lnTo>
                  <a:lnTo>
                    <a:pt x="15132000" y="3286200"/>
                  </a:lnTo>
                  <a:lnTo>
                    <a:pt x="0" y="3286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132000" cy="33338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480"/>
                </a:lnSpc>
              </a:pPr>
              <a:r>
                <a:rPr lang="en-US" sz="6000" b="1">
                  <a:solidFill>
                    <a:srgbClr val="231F2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2. Proposed Solution </a:t>
              </a:r>
            </a:p>
            <a:p>
              <a:pPr algn="l">
                <a:lnSpc>
                  <a:spcPts val="6480"/>
                </a:lnSpc>
              </a:pPr>
              <a:r>
                <a:rPr lang="en-US" sz="6000" b="1">
                  <a:solidFill>
                    <a:srgbClr val="231F2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   and Innovative Potential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585124" y="1719159"/>
            <a:ext cx="5708706" cy="3567309"/>
            <a:chOff x="0" y="0"/>
            <a:chExt cx="1291709" cy="8071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1709" cy="807175"/>
            </a:xfrm>
            <a:custGeom>
              <a:avLst/>
              <a:gdLst/>
              <a:ahLst/>
              <a:cxnLst/>
              <a:rect l="l" t="t" r="r" b="b"/>
              <a:pathLst>
                <a:path w="1291709" h="807175">
                  <a:moveTo>
                    <a:pt x="54246" y="0"/>
                  </a:moveTo>
                  <a:lnTo>
                    <a:pt x="1237462" y="0"/>
                  </a:lnTo>
                  <a:cubicBezTo>
                    <a:pt x="1251849" y="0"/>
                    <a:pt x="1265647" y="5715"/>
                    <a:pt x="1275820" y="15888"/>
                  </a:cubicBezTo>
                  <a:cubicBezTo>
                    <a:pt x="1285994" y="26062"/>
                    <a:pt x="1291709" y="39859"/>
                    <a:pt x="1291709" y="54246"/>
                  </a:cubicBezTo>
                  <a:lnTo>
                    <a:pt x="1291709" y="752929"/>
                  </a:lnTo>
                  <a:cubicBezTo>
                    <a:pt x="1291709" y="782888"/>
                    <a:pt x="1267422" y="807175"/>
                    <a:pt x="1237462" y="807175"/>
                  </a:cubicBezTo>
                  <a:lnTo>
                    <a:pt x="54246" y="807175"/>
                  </a:lnTo>
                  <a:cubicBezTo>
                    <a:pt x="24287" y="807175"/>
                    <a:pt x="0" y="782888"/>
                    <a:pt x="0" y="752929"/>
                  </a:cubicBezTo>
                  <a:lnTo>
                    <a:pt x="0" y="54246"/>
                  </a:lnTo>
                  <a:cubicBezTo>
                    <a:pt x="0" y="24287"/>
                    <a:pt x="24287" y="0"/>
                    <a:pt x="54246" y="0"/>
                  </a:cubicBezTo>
                  <a:close/>
                </a:path>
              </a:pathLst>
            </a:custGeom>
            <a:blipFill>
              <a:blip r:embed="rId5"/>
              <a:stretch>
                <a:fillRect l="-94" r="-10472" b="-103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2146572"/>
            <a:ext cx="4415844" cy="1812239"/>
            <a:chOff x="0" y="0"/>
            <a:chExt cx="6337800" cy="2601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37800" cy="2601000"/>
            </a:xfrm>
            <a:custGeom>
              <a:avLst/>
              <a:gdLst/>
              <a:ahLst/>
              <a:cxnLst/>
              <a:rect l="l" t="t" r="r" b="b"/>
              <a:pathLst>
                <a:path w="6337800" h="2601000">
                  <a:moveTo>
                    <a:pt x="0" y="0"/>
                  </a:moveTo>
                  <a:lnTo>
                    <a:pt x="6337800" y="0"/>
                  </a:lnTo>
                  <a:lnTo>
                    <a:pt x="6337800" y="2601000"/>
                  </a:lnTo>
                  <a:lnTo>
                    <a:pt x="0" y="2601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6337800" cy="27057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000"/>
                </a:lnSpc>
              </a:pPr>
              <a:r>
                <a:rPr lang="en-US" sz="50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Our Solution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22580" y="3429107"/>
            <a:ext cx="906120" cy="906120"/>
          </a:xfrm>
          <a:custGeom>
            <a:avLst/>
            <a:gdLst/>
            <a:ahLst/>
            <a:cxnLst/>
            <a:rect l="l" t="t" r="r" b="b"/>
            <a:pathLst>
              <a:path w="906120" h="906120">
                <a:moveTo>
                  <a:pt x="0" y="0"/>
                </a:moveTo>
                <a:lnTo>
                  <a:pt x="906120" y="0"/>
                </a:lnTo>
                <a:lnTo>
                  <a:pt x="906120" y="906119"/>
                </a:lnTo>
                <a:lnTo>
                  <a:pt x="0" y="9061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lgDash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4781404" y="5661251"/>
            <a:ext cx="7723830" cy="3067740"/>
            <a:chOff x="0" y="0"/>
            <a:chExt cx="10298440" cy="40903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21460" cy="4090319"/>
            </a:xfrm>
            <a:custGeom>
              <a:avLst/>
              <a:gdLst/>
              <a:ahLst/>
              <a:cxnLst/>
              <a:rect l="l" t="t" r="r" b="b"/>
              <a:pathLst>
                <a:path w="2821460" h="4090319">
                  <a:moveTo>
                    <a:pt x="0" y="0"/>
                  </a:moveTo>
                  <a:lnTo>
                    <a:pt x="2821460" y="0"/>
                  </a:lnTo>
                  <a:lnTo>
                    <a:pt x="2821460" y="4090319"/>
                  </a:lnTo>
                  <a:lnTo>
                    <a:pt x="0" y="4090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00148" b="-10721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796313" y="0"/>
              <a:ext cx="2703726" cy="4090319"/>
            </a:xfrm>
            <a:custGeom>
              <a:avLst/>
              <a:gdLst/>
              <a:ahLst/>
              <a:cxnLst/>
              <a:rect l="l" t="t" r="r" b="b"/>
              <a:pathLst>
                <a:path w="2703726" h="4090319">
                  <a:moveTo>
                    <a:pt x="0" y="0"/>
                  </a:moveTo>
                  <a:lnTo>
                    <a:pt x="2703726" y="0"/>
                  </a:lnTo>
                  <a:lnTo>
                    <a:pt x="2703726" y="4090319"/>
                  </a:lnTo>
                  <a:lnTo>
                    <a:pt x="0" y="4090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929" t="-98397" r="-104934" b="-882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7474891" y="0"/>
              <a:ext cx="2823549" cy="4090319"/>
            </a:xfrm>
            <a:custGeom>
              <a:avLst/>
              <a:gdLst/>
              <a:ahLst/>
              <a:cxnLst/>
              <a:rect l="l" t="t" r="r" b="b"/>
              <a:pathLst>
                <a:path w="2823549" h="4090319">
                  <a:moveTo>
                    <a:pt x="0" y="0"/>
                  </a:moveTo>
                  <a:lnTo>
                    <a:pt x="2823549" y="0"/>
                  </a:lnTo>
                  <a:lnTo>
                    <a:pt x="2823549" y="4090319"/>
                  </a:lnTo>
                  <a:lnTo>
                    <a:pt x="0" y="4090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00000" t="-87790" b="-194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1003680" y="5286468"/>
            <a:ext cx="4150549" cy="4795138"/>
            <a:chOff x="0" y="0"/>
            <a:chExt cx="1093149" cy="126291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93149" cy="1262917"/>
            </a:xfrm>
            <a:custGeom>
              <a:avLst/>
              <a:gdLst/>
              <a:ahLst/>
              <a:cxnLst/>
              <a:rect l="l" t="t" r="r" b="b"/>
              <a:pathLst>
                <a:path w="1093149" h="1262917">
                  <a:moveTo>
                    <a:pt x="143626" y="0"/>
                  </a:moveTo>
                  <a:lnTo>
                    <a:pt x="949523" y="0"/>
                  </a:lnTo>
                  <a:cubicBezTo>
                    <a:pt x="1028845" y="0"/>
                    <a:pt x="1093149" y="64304"/>
                    <a:pt x="1093149" y="143626"/>
                  </a:cubicBezTo>
                  <a:lnTo>
                    <a:pt x="1093149" y="1119291"/>
                  </a:lnTo>
                  <a:cubicBezTo>
                    <a:pt x="1093149" y="1198613"/>
                    <a:pt x="1028845" y="1262917"/>
                    <a:pt x="949523" y="1262917"/>
                  </a:cubicBezTo>
                  <a:lnTo>
                    <a:pt x="143626" y="1262917"/>
                  </a:lnTo>
                  <a:cubicBezTo>
                    <a:pt x="64304" y="1262917"/>
                    <a:pt x="0" y="1198613"/>
                    <a:pt x="0" y="1119291"/>
                  </a:cubicBezTo>
                  <a:lnTo>
                    <a:pt x="0" y="143626"/>
                  </a:lnTo>
                  <a:cubicBezTo>
                    <a:pt x="0" y="64304"/>
                    <a:pt x="64304" y="0"/>
                    <a:pt x="143626" y="0"/>
                  </a:cubicBezTo>
                  <a:close/>
                </a:path>
              </a:pathLst>
            </a:custGeom>
            <a:solidFill>
              <a:srgbClr val="37C9EF">
                <a:alpha val="5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93149" cy="1281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24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71595" y="3187158"/>
            <a:ext cx="11185439" cy="172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introduce a biodegradable, bioplastic-based 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packaging made from seaweed to put a stop to 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growing plastic issue.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-356418" y="6132704"/>
            <a:ext cx="2856025" cy="297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2611" lvl="1" indent="-381305" algn="l">
              <a:lnSpc>
                <a:spcPts val="3814"/>
              </a:lnSpc>
              <a:buFont typeface="Arial"/>
              <a:buChar char="•"/>
            </a:pPr>
            <a:r>
              <a:rPr lang="en-US" sz="35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Cost</a:t>
            </a:r>
          </a:p>
          <a:p>
            <a:pPr marL="762611" lvl="1" indent="-381305" algn="l">
              <a:lnSpc>
                <a:spcPts val="3814"/>
              </a:lnSpc>
              <a:buFont typeface="Arial"/>
              <a:buChar char="•"/>
            </a:pPr>
            <a:r>
              <a:rPr lang="en-US" sz="35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Available</a:t>
            </a:r>
          </a:p>
          <a:p>
            <a:pPr marL="762611" lvl="1" indent="-381305" algn="l">
              <a:lnSpc>
                <a:spcPts val="3814"/>
              </a:lnSpc>
              <a:buFont typeface="Arial"/>
              <a:buChar char="•"/>
            </a:pPr>
            <a:r>
              <a:rPr lang="en-US" sz="35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Eco-friendly</a:t>
            </a:r>
          </a:p>
          <a:p>
            <a:pPr marL="762611" lvl="1" indent="-381305" algn="l">
              <a:lnSpc>
                <a:spcPts val="3814"/>
              </a:lnSpc>
              <a:buFont typeface="Arial"/>
              <a:buChar char="•"/>
            </a:pPr>
            <a:r>
              <a:rPr lang="en-US" sz="35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Bio-degradable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9390" y="266162"/>
            <a:ext cx="12560850" cy="2804159"/>
            <a:chOff x="0" y="0"/>
            <a:chExt cx="16747800" cy="37388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747799" cy="3738879"/>
            </a:xfrm>
            <a:custGeom>
              <a:avLst/>
              <a:gdLst/>
              <a:ahLst/>
              <a:cxnLst/>
              <a:rect l="l" t="t" r="r" b="b"/>
              <a:pathLst>
                <a:path w="16747799" h="3738879">
                  <a:moveTo>
                    <a:pt x="0" y="0"/>
                  </a:moveTo>
                  <a:lnTo>
                    <a:pt x="16747799" y="0"/>
                  </a:lnTo>
                  <a:lnTo>
                    <a:pt x="16747799" y="3738879"/>
                  </a:lnTo>
                  <a:lnTo>
                    <a:pt x="0" y="37388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747800" cy="37865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479"/>
                </a:lnSpc>
              </a:pPr>
              <a:r>
                <a:rPr lang="en-US" sz="5999" b="1">
                  <a:solidFill>
                    <a:srgbClr val="231F2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2. Proposed Solution </a:t>
              </a:r>
            </a:p>
            <a:p>
              <a:pPr algn="l">
                <a:lnSpc>
                  <a:spcPts val="6479"/>
                </a:lnSpc>
              </a:pPr>
              <a:r>
                <a:rPr lang="en-US" sz="5999" b="1">
                  <a:solidFill>
                    <a:srgbClr val="231F2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and Innovative Potential</a:t>
              </a:r>
            </a:p>
            <a:p>
              <a:pPr algn="l">
                <a:lnSpc>
                  <a:spcPts val="6479"/>
                </a:lnSpc>
              </a:pPr>
              <a:endParaRPr lang="en-US" sz="5999" b="1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060438" y="417825"/>
            <a:ext cx="3888000" cy="1320750"/>
            <a:chOff x="0" y="0"/>
            <a:chExt cx="5184000" cy="1761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84013" cy="1760982"/>
            </a:xfrm>
            <a:custGeom>
              <a:avLst/>
              <a:gdLst/>
              <a:ahLst/>
              <a:cxnLst/>
              <a:rect l="l" t="t" r="r" b="b"/>
              <a:pathLst>
                <a:path w="5184013" h="1760982">
                  <a:moveTo>
                    <a:pt x="0" y="0"/>
                  </a:moveTo>
                  <a:lnTo>
                    <a:pt x="5184013" y="0"/>
                  </a:lnTo>
                  <a:lnTo>
                    <a:pt x="5184013" y="1760982"/>
                  </a:lnTo>
                  <a:lnTo>
                    <a:pt x="0" y="1760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4422914" y="746906"/>
            <a:ext cx="3163047" cy="662587"/>
          </a:xfrm>
          <a:custGeom>
            <a:avLst/>
            <a:gdLst/>
            <a:ahLst/>
            <a:cxnLst/>
            <a:rect l="l" t="t" r="r" b="b"/>
            <a:pathLst>
              <a:path w="3163047" h="662587">
                <a:moveTo>
                  <a:pt x="0" y="0"/>
                </a:moveTo>
                <a:lnTo>
                  <a:pt x="3163047" y="0"/>
                </a:lnTo>
                <a:lnTo>
                  <a:pt x="3163047" y="662587"/>
                </a:lnTo>
                <a:lnTo>
                  <a:pt x="0" y="66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7923661" y="3655774"/>
            <a:ext cx="10024776" cy="4576103"/>
            <a:chOff x="0" y="0"/>
            <a:chExt cx="2640270" cy="12052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0270" cy="1205229"/>
            </a:xfrm>
            <a:custGeom>
              <a:avLst/>
              <a:gdLst/>
              <a:ahLst/>
              <a:cxnLst/>
              <a:rect l="l" t="t" r="r" b="b"/>
              <a:pathLst>
                <a:path w="2640270" h="1205229">
                  <a:moveTo>
                    <a:pt x="77228" y="0"/>
                  </a:moveTo>
                  <a:lnTo>
                    <a:pt x="2563042" y="0"/>
                  </a:lnTo>
                  <a:cubicBezTo>
                    <a:pt x="2605694" y="0"/>
                    <a:pt x="2640270" y="34576"/>
                    <a:pt x="2640270" y="77228"/>
                  </a:cubicBezTo>
                  <a:lnTo>
                    <a:pt x="2640270" y="1128001"/>
                  </a:lnTo>
                  <a:cubicBezTo>
                    <a:pt x="2640270" y="1170653"/>
                    <a:pt x="2605694" y="1205229"/>
                    <a:pt x="2563042" y="1205229"/>
                  </a:cubicBezTo>
                  <a:lnTo>
                    <a:pt x="77228" y="1205229"/>
                  </a:lnTo>
                  <a:cubicBezTo>
                    <a:pt x="34576" y="1205229"/>
                    <a:pt x="0" y="1170653"/>
                    <a:pt x="0" y="1128001"/>
                  </a:cubicBezTo>
                  <a:lnTo>
                    <a:pt x="0" y="77228"/>
                  </a:lnTo>
                  <a:cubicBezTo>
                    <a:pt x="0" y="34576"/>
                    <a:pt x="34576" y="0"/>
                    <a:pt x="77228" y="0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640270" cy="1224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24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3947882"/>
            <a:ext cx="14557705" cy="2201521"/>
          </a:xfrm>
          <a:custGeom>
            <a:avLst/>
            <a:gdLst/>
            <a:ahLst/>
            <a:cxnLst/>
            <a:rect l="l" t="t" r="r" b="b"/>
            <a:pathLst>
              <a:path w="14557705" h="2201521">
                <a:moveTo>
                  <a:pt x="0" y="0"/>
                </a:moveTo>
                <a:lnTo>
                  <a:pt x="14557705" y="0"/>
                </a:lnTo>
                <a:lnTo>
                  <a:pt x="14557705" y="2201521"/>
                </a:lnTo>
                <a:lnTo>
                  <a:pt x="0" y="22015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24" t="-303333" r="-14031" b="-1526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552140" y="9083700"/>
            <a:ext cx="6735859" cy="1203300"/>
          </a:xfrm>
          <a:custGeom>
            <a:avLst/>
            <a:gdLst/>
            <a:ahLst/>
            <a:cxnLst/>
            <a:rect l="l" t="t" r="r" b="b"/>
            <a:pathLst>
              <a:path w="6735859" h="1203300">
                <a:moveTo>
                  <a:pt x="0" y="0"/>
                </a:moveTo>
                <a:lnTo>
                  <a:pt x="6735860" y="0"/>
                </a:lnTo>
                <a:lnTo>
                  <a:pt x="6735860" y="1203300"/>
                </a:lnTo>
                <a:lnTo>
                  <a:pt x="0" y="120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969" b="-344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0" y="2644043"/>
            <a:ext cx="10743561" cy="7157897"/>
          </a:xfrm>
          <a:custGeom>
            <a:avLst/>
            <a:gdLst/>
            <a:ahLst/>
            <a:cxnLst/>
            <a:rect l="l" t="t" r="r" b="b"/>
            <a:pathLst>
              <a:path w="10743561" h="7157897">
                <a:moveTo>
                  <a:pt x="0" y="0"/>
                </a:moveTo>
                <a:lnTo>
                  <a:pt x="10743561" y="0"/>
                </a:lnTo>
                <a:lnTo>
                  <a:pt x="10743561" y="7157898"/>
                </a:lnTo>
                <a:lnTo>
                  <a:pt x="0" y="7157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868108" y="4464212"/>
            <a:ext cx="7080329" cy="2902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8"/>
              </a:lnSpc>
              <a:spcBef>
                <a:spcPct val="0"/>
              </a:spcBef>
            </a:pPr>
            <a:r>
              <a:rPr lang="en-US" sz="6674">
                <a:solidFill>
                  <a:srgbClr val="F8F9F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UNIQUE MANAGEMENT SYSTEM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9390" y="266162"/>
            <a:ext cx="13565328" cy="2804159"/>
            <a:chOff x="0" y="0"/>
            <a:chExt cx="18087104" cy="37388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87104" cy="3738879"/>
            </a:xfrm>
            <a:custGeom>
              <a:avLst/>
              <a:gdLst/>
              <a:ahLst/>
              <a:cxnLst/>
              <a:rect l="l" t="t" r="r" b="b"/>
              <a:pathLst>
                <a:path w="18087104" h="3738879">
                  <a:moveTo>
                    <a:pt x="0" y="0"/>
                  </a:moveTo>
                  <a:lnTo>
                    <a:pt x="18087104" y="0"/>
                  </a:lnTo>
                  <a:lnTo>
                    <a:pt x="18087104" y="3738879"/>
                  </a:lnTo>
                  <a:lnTo>
                    <a:pt x="0" y="37388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087104" cy="37865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479"/>
                </a:lnSpc>
              </a:pPr>
              <a:r>
                <a:rPr lang="en-US" sz="5999" b="1">
                  <a:solidFill>
                    <a:srgbClr val="231F2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2. Proposed Solution </a:t>
              </a:r>
            </a:p>
            <a:p>
              <a:pPr algn="l">
                <a:lnSpc>
                  <a:spcPts val="6479"/>
                </a:lnSpc>
              </a:pPr>
              <a:r>
                <a:rPr lang="en-US" sz="5999" b="1">
                  <a:solidFill>
                    <a:srgbClr val="231F2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and Innovative Potential</a:t>
              </a:r>
            </a:p>
            <a:p>
              <a:pPr algn="l">
                <a:lnSpc>
                  <a:spcPts val="6479"/>
                </a:lnSpc>
              </a:pPr>
              <a:endParaRPr lang="en-US" sz="5999" b="1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060438" y="417825"/>
            <a:ext cx="3888000" cy="1320750"/>
            <a:chOff x="0" y="0"/>
            <a:chExt cx="5184000" cy="1761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84013" cy="1760982"/>
            </a:xfrm>
            <a:custGeom>
              <a:avLst/>
              <a:gdLst/>
              <a:ahLst/>
              <a:cxnLst/>
              <a:rect l="l" t="t" r="r" b="b"/>
              <a:pathLst>
                <a:path w="5184013" h="1760982">
                  <a:moveTo>
                    <a:pt x="0" y="0"/>
                  </a:moveTo>
                  <a:lnTo>
                    <a:pt x="5184013" y="0"/>
                  </a:lnTo>
                  <a:lnTo>
                    <a:pt x="5184013" y="1760982"/>
                  </a:lnTo>
                  <a:lnTo>
                    <a:pt x="0" y="1760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4422914" y="746906"/>
            <a:ext cx="3163047" cy="662587"/>
          </a:xfrm>
          <a:custGeom>
            <a:avLst/>
            <a:gdLst/>
            <a:ahLst/>
            <a:cxnLst/>
            <a:rect l="l" t="t" r="r" b="b"/>
            <a:pathLst>
              <a:path w="3163047" h="662587">
                <a:moveTo>
                  <a:pt x="0" y="0"/>
                </a:moveTo>
                <a:lnTo>
                  <a:pt x="3163047" y="0"/>
                </a:lnTo>
                <a:lnTo>
                  <a:pt x="3163047" y="662587"/>
                </a:lnTo>
                <a:lnTo>
                  <a:pt x="0" y="66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552140" y="9083700"/>
            <a:ext cx="6735859" cy="1203300"/>
          </a:xfrm>
          <a:custGeom>
            <a:avLst/>
            <a:gdLst/>
            <a:ahLst/>
            <a:cxnLst/>
            <a:rect l="l" t="t" r="r" b="b"/>
            <a:pathLst>
              <a:path w="6735859" h="1203300">
                <a:moveTo>
                  <a:pt x="0" y="0"/>
                </a:moveTo>
                <a:lnTo>
                  <a:pt x="6735860" y="0"/>
                </a:lnTo>
                <a:lnTo>
                  <a:pt x="6735860" y="1203300"/>
                </a:lnTo>
                <a:lnTo>
                  <a:pt x="0" y="1203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969" b="-344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31274" y="3845325"/>
            <a:ext cx="906120" cy="906120"/>
          </a:xfrm>
          <a:custGeom>
            <a:avLst/>
            <a:gdLst/>
            <a:ahLst/>
            <a:cxnLst/>
            <a:rect l="l" t="t" r="r" b="b"/>
            <a:pathLst>
              <a:path w="906120" h="906120">
                <a:moveTo>
                  <a:pt x="0" y="0"/>
                </a:moveTo>
                <a:lnTo>
                  <a:pt x="906120" y="0"/>
                </a:lnTo>
                <a:lnTo>
                  <a:pt x="906120" y="906120"/>
                </a:lnTo>
                <a:lnTo>
                  <a:pt x="0" y="906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lgDash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521323" y="6239074"/>
            <a:ext cx="17641227" cy="2701180"/>
            <a:chOff x="0" y="0"/>
            <a:chExt cx="4646249" cy="7114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46249" cy="711422"/>
            </a:xfrm>
            <a:custGeom>
              <a:avLst/>
              <a:gdLst/>
              <a:ahLst/>
              <a:cxnLst/>
              <a:rect l="l" t="t" r="r" b="b"/>
              <a:pathLst>
                <a:path w="4646249" h="711422">
                  <a:moveTo>
                    <a:pt x="17554" y="0"/>
                  </a:moveTo>
                  <a:lnTo>
                    <a:pt x="4628695" y="0"/>
                  </a:lnTo>
                  <a:cubicBezTo>
                    <a:pt x="4633351" y="0"/>
                    <a:pt x="4637816" y="1849"/>
                    <a:pt x="4641108" y="5141"/>
                  </a:cubicBezTo>
                  <a:cubicBezTo>
                    <a:pt x="4644400" y="8434"/>
                    <a:pt x="4646249" y="12899"/>
                    <a:pt x="4646249" y="17554"/>
                  </a:cubicBezTo>
                  <a:lnTo>
                    <a:pt x="4646249" y="693868"/>
                  </a:lnTo>
                  <a:cubicBezTo>
                    <a:pt x="4646249" y="703563"/>
                    <a:pt x="4638390" y="711422"/>
                    <a:pt x="4628695" y="711422"/>
                  </a:cubicBezTo>
                  <a:lnTo>
                    <a:pt x="17554" y="711422"/>
                  </a:lnTo>
                  <a:cubicBezTo>
                    <a:pt x="12899" y="711422"/>
                    <a:pt x="8434" y="709572"/>
                    <a:pt x="5141" y="706280"/>
                  </a:cubicBezTo>
                  <a:cubicBezTo>
                    <a:pt x="1849" y="702988"/>
                    <a:pt x="0" y="698523"/>
                    <a:pt x="0" y="693868"/>
                  </a:cubicBezTo>
                  <a:lnTo>
                    <a:pt x="0" y="17554"/>
                  </a:lnTo>
                  <a:cubicBezTo>
                    <a:pt x="0" y="12899"/>
                    <a:pt x="1849" y="8434"/>
                    <a:pt x="5141" y="5141"/>
                  </a:cubicBezTo>
                  <a:cubicBezTo>
                    <a:pt x="8434" y="1849"/>
                    <a:pt x="12899" y="0"/>
                    <a:pt x="17554" y="0"/>
                  </a:cubicBezTo>
                  <a:close/>
                </a:path>
              </a:pathLst>
            </a:custGeom>
            <a:solidFill>
              <a:srgbClr val="B5C4B1">
                <a:alpha val="7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646249" cy="730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2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20070" y="4871790"/>
            <a:ext cx="3242480" cy="2168932"/>
            <a:chOff x="0" y="0"/>
            <a:chExt cx="853987" cy="5712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3987" cy="571241"/>
            </a:xfrm>
            <a:custGeom>
              <a:avLst/>
              <a:gdLst/>
              <a:ahLst/>
              <a:cxnLst/>
              <a:rect l="l" t="t" r="r" b="b"/>
              <a:pathLst>
                <a:path w="853987" h="571241">
                  <a:moveTo>
                    <a:pt x="121770" y="0"/>
                  </a:moveTo>
                  <a:lnTo>
                    <a:pt x="732216" y="0"/>
                  </a:lnTo>
                  <a:cubicBezTo>
                    <a:pt x="764512" y="0"/>
                    <a:pt x="795484" y="12829"/>
                    <a:pt x="818321" y="35666"/>
                  </a:cubicBezTo>
                  <a:cubicBezTo>
                    <a:pt x="841157" y="58502"/>
                    <a:pt x="853987" y="89475"/>
                    <a:pt x="853987" y="121770"/>
                  </a:cubicBezTo>
                  <a:lnTo>
                    <a:pt x="853987" y="449471"/>
                  </a:lnTo>
                  <a:cubicBezTo>
                    <a:pt x="853987" y="481767"/>
                    <a:pt x="841157" y="512739"/>
                    <a:pt x="818321" y="535576"/>
                  </a:cubicBezTo>
                  <a:cubicBezTo>
                    <a:pt x="795484" y="558412"/>
                    <a:pt x="764512" y="571241"/>
                    <a:pt x="732216" y="571241"/>
                  </a:cubicBezTo>
                  <a:lnTo>
                    <a:pt x="121770" y="571241"/>
                  </a:lnTo>
                  <a:cubicBezTo>
                    <a:pt x="89475" y="571241"/>
                    <a:pt x="58502" y="558412"/>
                    <a:pt x="35666" y="535576"/>
                  </a:cubicBezTo>
                  <a:cubicBezTo>
                    <a:pt x="12829" y="512739"/>
                    <a:pt x="0" y="481767"/>
                    <a:pt x="0" y="449471"/>
                  </a:cubicBezTo>
                  <a:lnTo>
                    <a:pt x="0" y="121770"/>
                  </a:lnTo>
                  <a:cubicBezTo>
                    <a:pt x="0" y="89475"/>
                    <a:pt x="12829" y="58502"/>
                    <a:pt x="35666" y="35666"/>
                  </a:cubicBezTo>
                  <a:cubicBezTo>
                    <a:pt x="58502" y="12829"/>
                    <a:pt x="89475" y="0"/>
                    <a:pt x="121770" y="0"/>
                  </a:cubicBezTo>
                  <a:close/>
                </a:path>
              </a:pathLst>
            </a:custGeom>
            <a:solidFill>
              <a:srgbClr val="B5C4B1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53987" cy="590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24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727497" y="6378995"/>
            <a:ext cx="3171812" cy="2441726"/>
          </a:xfrm>
          <a:custGeom>
            <a:avLst/>
            <a:gdLst/>
            <a:ahLst/>
            <a:cxnLst/>
            <a:rect l="l" t="t" r="r" b="b"/>
            <a:pathLst>
              <a:path w="3171812" h="2441726">
                <a:moveTo>
                  <a:pt x="0" y="0"/>
                </a:moveTo>
                <a:lnTo>
                  <a:pt x="3171813" y="0"/>
                </a:lnTo>
                <a:lnTo>
                  <a:pt x="3171813" y="2441726"/>
                </a:lnTo>
                <a:lnTo>
                  <a:pt x="0" y="244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6531" b="-1021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4550041" y="6378995"/>
            <a:ext cx="3171812" cy="2441726"/>
          </a:xfrm>
          <a:custGeom>
            <a:avLst/>
            <a:gdLst/>
            <a:ahLst/>
            <a:cxnLst/>
            <a:rect l="l" t="t" r="r" b="b"/>
            <a:pathLst>
              <a:path w="3171812" h="2441726">
                <a:moveTo>
                  <a:pt x="0" y="0"/>
                </a:moveTo>
                <a:lnTo>
                  <a:pt x="3171813" y="0"/>
                </a:lnTo>
                <a:lnTo>
                  <a:pt x="3171813" y="2441726"/>
                </a:lnTo>
                <a:lnTo>
                  <a:pt x="0" y="24417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857" b="-1078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372586" y="6378995"/>
            <a:ext cx="1924301" cy="2441726"/>
          </a:xfrm>
          <a:custGeom>
            <a:avLst/>
            <a:gdLst/>
            <a:ahLst/>
            <a:cxnLst/>
            <a:rect l="l" t="t" r="r" b="b"/>
            <a:pathLst>
              <a:path w="1924301" h="2441726">
                <a:moveTo>
                  <a:pt x="0" y="0"/>
                </a:moveTo>
                <a:lnTo>
                  <a:pt x="1924300" y="0"/>
                </a:lnTo>
                <a:lnTo>
                  <a:pt x="1924300" y="2441726"/>
                </a:lnTo>
                <a:lnTo>
                  <a:pt x="0" y="24417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35" b="-44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0944586" y="6378995"/>
            <a:ext cx="3524614" cy="2441726"/>
          </a:xfrm>
          <a:custGeom>
            <a:avLst/>
            <a:gdLst/>
            <a:ahLst/>
            <a:cxnLst/>
            <a:rect l="l" t="t" r="r" b="b"/>
            <a:pathLst>
              <a:path w="3524614" h="2441726">
                <a:moveTo>
                  <a:pt x="0" y="0"/>
                </a:moveTo>
                <a:lnTo>
                  <a:pt x="3524614" y="0"/>
                </a:lnTo>
                <a:lnTo>
                  <a:pt x="3524614" y="2441726"/>
                </a:lnTo>
                <a:lnTo>
                  <a:pt x="0" y="2441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82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5116900" y="5143500"/>
            <a:ext cx="2831538" cy="3677221"/>
          </a:xfrm>
          <a:custGeom>
            <a:avLst/>
            <a:gdLst/>
            <a:ahLst/>
            <a:cxnLst/>
            <a:rect l="l" t="t" r="r" b="b"/>
            <a:pathLst>
              <a:path w="2831538" h="3677221">
                <a:moveTo>
                  <a:pt x="0" y="0"/>
                </a:moveTo>
                <a:lnTo>
                  <a:pt x="2831538" y="0"/>
                </a:lnTo>
                <a:lnTo>
                  <a:pt x="2831538" y="3677221"/>
                </a:lnTo>
                <a:lnTo>
                  <a:pt x="0" y="36772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1" r="-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1635556">
            <a:off x="3653909" y="7036479"/>
            <a:ext cx="1513688" cy="1106368"/>
          </a:xfrm>
          <a:custGeom>
            <a:avLst/>
            <a:gdLst/>
            <a:ahLst/>
            <a:cxnLst/>
            <a:rect l="l" t="t" r="r" b="b"/>
            <a:pathLst>
              <a:path w="1513688" h="1106368">
                <a:moveTo>
                  <a:pt x="0" y="0"/>
                </a:moveTo>
                <a:lnTo>
                  <a:pt x="1513688" y="0"/>
                </a:lnTo>
                <a:lnTo>
                  <a:pt x="1513688" y="1106369"/>
                </a:lnTo>
                <a:lnTo>
                  <a:pt x="0" y="11063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2037951">
            <a:off x="7410738" y="7237404"/>
            <a:ext cx="1176512" cy="859923"/>
          </a:xfrm>
          <a:custGeom>
            <a:avLst/>
            <a:gdLst/>
            <a:ahLst/>
            <a:cxnLst/>
            <a:rect l="l" t="t" r="r" b="b"/>
            <a:pathLst>
              <a:path w="1176512" h="859923">
                <a:moveTo>
                  <a:pt x="0" y="0"/>
                </a:moveTo>
                <a:lnTo>
                  <a:pt x="1176512" y="0"/>
                </a:lnTo>
                <a:lnTo>
                  <a:pt x="1176512" y="859924"/>
                </a:lnTo>
                <a:lnTo>
                  <a:pt x="0" y="8599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2080671">
            <a:off x="14316775" y="6805169"/>
            <a:ext cx="1228370" cy="897826"/>
          </a:xfrm>
          <a:custGeom>
            <a:avLst/>
            <a:gdLst/>
            <a:ahLst/>
            <a:cxnLst/>
            <a:rect l="l" t="t" r="r" b="b"/>
            <a:pathLst>
              <a:path w="1228370" h="897826">
                <a:moveTo>
                  <a:pt x="0" y="0"/>
                </a:moveTo>
                <a:lnTo>
                  <a:pt x="1228369" y="0"/>
                </a:lnTo>
                <a:lnTo>
                  <a:pt x="1228369" y="897827"/>
                </a:lnTo>
                <a:lnTo>
                  <a:pt x="0" y="8978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1679423">
            <a:off x="10170235" y="7101386"/>
            <a:ext cx="1548702" cy="1131961"/>
          </a:xfrm>
          <a:custGeom>
            <a:avLst/>
            <a:gdLst/>
            <a:ahLst/>
            <a:cxnLst/>
            <a:rect l="l" t="t" r="r" b="b"/>
            <a:pathLst>
              <a:path w="1548702" h="1131961">
                <a:moveTo>
                  <a:pt x="0" y="0"/>
                </a:moveTo>
                <a:lnTo>
                  <a:pt x="1548702" y="0"/>
                </a:lnTo>
                <a:lnTo>
                  <a:pt x="1548702" y="1131960"/>
                </a:lnTo>
                <a:lnTo>
                  <a:pt x="0" y="11319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721926" y="2641696"/>
            <a:ext cx="376297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Innovativeness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-947385" y="5500440"/>
            <a:ext cx="7101593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Technical Description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37394" y="3313557"/>
            <a:ext cx="4753808" cy="182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31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  <a:p>
            <a:pPr marL="690876" lvl="1" indent="-345438" algn="l">
              <a:lnSpc>
                <a:spcPts val="3455"/>
              </a:lnSpc>
              <a:buFont typeface="Arial"/>
              <a:buChar char="•"/>
            </a:pPr>
            <a:r>
              <a:rPr lang="en-US" sz="31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Straightforward method</a:t>
            </a:r>
          </a:p>
          <a:p>
            <a:pPr marL="690876" lvl="1" indent="-345438" algn="l">
              <a:lnSpc>
                <a:spcPts val="3455"/>
              </a:lnSpc>
              <a:buFont typeface="Arial"/>
              <a:buChar char="•"/>
            </a:pPr>
            <a:r>
              <a:rPr lang="en-US" sz="31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Low energy requirement</a:t>
            </a:r>
          </a:p>
          <a:p>
            <a:pPr marL="690876" lvl="1" indent="-345438" algn="l">
              <a:lnSpc>
                <a:spcPts val="3455"/>
              </a:lnSpc>
              <a:buFont typeface="Arial"/>
              <a:buChar char="•"/>
            </a:pPr>
            <a:r>
              <a:rPr lang="en-US" sz="31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Low cost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086283"/>
            <a:ext cx="3525022" cy="2030323"/>
            <a:chOff x="0" y="0"/>
            <a:chExt cx="928401" cy="5347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4FCD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928401" cy="620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909698" y="8499438"/>
            <a:ext cx="644024" cy="617168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B6B4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909698" y="6469115"/>
            <a:ext cx="3525022" cy="2030323"/>
            <a:chOff x="0" y="0"/>
            <a:chExt cx="928401" cy="5347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18B6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14300"/>
              <a:ext cx="928401" cy="649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34805" y="5826087"/>
            <a:ext cx="3525022" cy="2030323"/>
            <a:chOff x="0" y="0"/>
            <a:chExt cx="928401" cy="5347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14300"/>
              <a:ext cx="928401" cy="649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49295" y="5240138"/>
            <a:ext cx="3525022" cy="2030323"/>
            <a:chOff x="0" y="0"/>
            <a:chExt cx="928401" cy="5347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4FCD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14300"/>
              <a:ext cx="928401" cy="649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9739770" y="7265102"/>
            <a:ext cx="618157" cy="617168"/>
            <a:chOff x="0" y="0"/>
            <a:chExt cx="6350000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6826088" y="7882270"/>
            <a:ext cx="618157" cy="617168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650434" y="3574512"/>
            <a:ext cx="4525941" cy="4020616"/>
            <a:chOff x="0" y="0"/>
            <a:chExt cx="977479" cy="8683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77479" cy="868343"/>
            </a:xfrm>
            <a:custGeom>
              <a:avLst/>
              <a:gdLst/>
              <a:ahLst/>
              <a:cxnLst/>
              <a:rect l="l" t="t" r="r" b="b"/>
              <a:pathLst>
                <a:path w="977479" h="868343">
                  <a:moveTo>
                    <a:pt x="977479" y="434171"/>
                  </a:moveTo>
                  <a:lnTo>
                    <a:pt x="571079" y="0"/>
                  </a:lnTo>
                  <a:lnTo>
                    <a:pt x="571079" y="203200"/>
                  </a:lnTo>
                  <a:lnTo>
                    <a:pt x="0" y="203200"/>
                  </a:lnTo>
                  <a:lnTo>
                    <a:pt x="0" y="665143"/>
                  </a:lnTo>
                  <a:lnTo>
                    <a:pt x="571079" y="665143"/>
                  </a:lnTo>
                  <a:lnTo>
                    <a:pt x="571079" y="868343"/>
                  </a:lnTo>
                  <a:lnTo>
                    <a:pt x="977479" y="434171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50800"/>
              <a:ext cx="875879" cy="614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12640909" y="6647934"/>
            <a:ext cx="618157" cy="617168"/>
            <a:chOff x="0" y="0"/>
            <a:chExt cx="6350000" cy="63398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552141" y="9083700"/>
            <a:ext cx="6735859" cy="1203300"/>
          </a:xfrm>
          <a:custGeom>
            <a:avLst/>
            <a:gdLst/>
            <a:ahLst/>
            <a:cxnLst/>
            <a:rect l="l" t="t" r="r" b="b"/>
            <a:pathLst>
              <a:path w="6735859" h="1203300">
                <a:moveTo>
                  <a:pt x="0" y="0"/>
                </a:moveTo>
                <a:lnTo>
                  <a:pt x="6735859" y="0"/>
                </a:lnTo>
                <a:lnTo>
                  <a:pt x="6735859" y="1203300"/>
                </a:lnTo>
                <a:lnTo>
                  <a:pt x="0" y="120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967" b="-344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4060438" y="417825"/>
            <a:ext cx="3888000" cy="1320750"/>
            <a:chOff x="0" y="0"/>
            <a:chExt cx="5184000" cy="1761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184013" cy="1760982"/>
            </a:xfrm>
            <a:custGeom>
              <a:avLst/>
              <a:gdLst/>
              <a:ahLst/>
              <a:cxnLst/>
              <a:rect l="l" t="t" r="r" b="b"/>
              <a:pathLst>
                <a:path w="5184013" h="1760982">
                  <a:moveTo>
                    <a:pt x="0" y="0"/>
                  </a:moveTo>
                  <a:lnTo>
                    <a:pt x="5184013" y="0"/>
                  </a:lnTo>
                  <a:lnTo>
                    <a:pt x="5184013" y="1760982"/>
                  </a:lnTo>
                  <a:lnTo>
                    <a:pt x="0" y="1760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/>
          <p:cNvSpPr/>
          <p:nvPr/>
        </p:nvSpPr>
        <p:spPr>
          <a:xfrm>
            <a:off x="14422914" y="746906"/>
            <a:ext cx="3163047" cy="662587"/>
          </a:xfrm>
          <a:custGeom>
            <a:avLst/>
            <a:gdLst/>
            <a:ahLst/>
            <a:cxnLst/>
            <a:rect l="l" t="t" r="r" b="b"/>
            <a:pathLst>
              <a:path w="3163047" h="662587">
                <a:moveTo>
                  <a:pt x="0" y="0"/>
                </a:moveTo>
                <a:lnTo>
                  <a:pt x="3163047" y="0"/>
                </a:lnTo>
                <a:lnTo>
                  <a:pt x="3163047" y="662587"/>
                </a:lnTo>
                <a:lnTo>
                  <a:pt x="0" y="66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264713" y="0"/>
            <a:ext cx="11349000" cy="2464650"/>
            <a:chOff x="0" y="0"/>
            <a:chExt cx="15132000" cy="3286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132000" cy="3286200"/>
            </a:xfrm>
            <a:custGeom>
              <a:avLst/>
              <a:gdLst/>
              <a:ahLst/>
              <a:cxnLst/>
              <a:rect l="l" t="t" r="r" b="b"/>
              <a:pathLst>
                <a:path w="15132000" h="3286200">
                  <a:moveTo>
                    <a:pt x="0" y="0"/>
                  </a:moveTo>
                  <a:lnTo>
                    <a:pt x="15132000" y="0"/>
                  </a:lnTo>
                  <a:lnTo>
                    <a:pt x="15132000" y="3286200"/>
                  </a:lnTo>
                  <a:lnTo>
                    <a:pt x="0" y="3286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5132000" cy="33338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480"/>
                </a:lnSpc>
              </a:pPr>
              <a:r>
                <a:rPr lang="en-US" sz="6000" b="1">
                  <a:solidFill>
                    <a:srgbClr val="231F2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2. Proposed Solution </a:t>
              </a:r>
            </a:p>
            <a:p>
              <a:pPr algn="l">
                <a:lnSpc>
                  <a:spcPts val="6480"/>
                </a:lnSpc>
              </a:pPr>
              <a:r>
                <a:rPr lang="en-US" sz="6000" b="1">
                  <a:solidFill>
                    <a:srgbClr val="231F2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   and Innovative Potential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570053" y="1787771"/>
            <a:ext cx="4442317" cy="4467528"/>
          </a:xfrm>
          <a:custGeom>
            <a:avLst/>
            <a:gdLst/>
            <a:ahLst/>
            <a:cxnLst/>
            <a:rect l="l" t="t" r="r" b="b"/>
            <a:pathLst>
              <a:path w="4442317" h="4467528">
                <a:moveTo>
                  <a:pt x="0" y="0"/>
                </a:moveTo>
                <a:lnTo>
                  <a:pt x="4442316" y="0"/>
                </a:lnTo>
                <a:lnTo>
                  <a:pt x="4442316" y="4467529"/>
                </a:lnTo>
                <a:lnTo>
                  <a:pt x="0" y="446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9802914" y="4475346"/>
            <a:ext cx="2552008" cy="850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4"/>
              </a:lnSpc>
            </a:pPr>
            <a:r>
              <a:rPr lang="en-US" sz="3499" spc="104">
                <a:solidFill>
                  <a:srgbClr val="191919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South Asian Region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12883" y="3192238"/>
            <a:ext cx="3640839" cy="178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5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Scalability </a:t>
            </a:r>
          </a:p>
          <a:p>
            <a:pPr algn="ctr">
              <a:lnSpc>
                <a:spcPts val="4300"/>
              </a:lnSpc>
            </a:pPr>
            <a:r>
              <a:rPr lang="en-US" sz="5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&amp; </a:t>
            </a:r>
          </a:p>
          <a:p>
            <a:pPr algn="ctr">
              <a:lnSpc>
                <a:spcPts val="4300"/>
              </a:lnSpc>
            </a:pPr>
            <a:r>
              <a:rPr lang="en-US" sz="5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Feasability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8700" y="6341220"/>
            <a:ext cx="2665744" cy="850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4"/>
              </a:lnSpc>
            </a:pPr>
            <a:r>
              <a:rPr lang="en-US" sz="3499" spc="104">
                <a:solidFill>
                  <a:srgbClr val="191919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Southern Coastal Areas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099755" y="6077695"/>
            <a:ext cx="246626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4"/>
              </a:lnSpc>
            </a:pPr>
            <a:r>
              <a:rPr lang="en-US" sz="3499" spc="104">
                <a:solidFill>
                  <a:srgbClr val="191919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Coastal Areas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024728" y="5456632"/>
            <a:ext cx="258826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4"/>
              </a:lnSpc>
            </a:pPr>
            <a:r>
              <a:rPr lang="en-US" sz="3499" spc="104">
                <a:solidFill>
                  <a:srgbClr val="191919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Nationwide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652024" y="4163194"/>
            <a:ext cx="2649393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4"/>
              </a:lnSpc>
            </a:pPr>
            <a:r>
              <a:rPr lang="en-US" sz="3499" spc="104">
                <a:solidFill>
                  <a:srgbClr val="191919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Global Market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09472" y="7446176"/>
            <a:ext cx="2466261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Abundance </a:t>
            </a:r>
          </a:p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of seaweed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264469" y="6872771"/>
            <a:ext cx="2466261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Abundance </a:t>
            </a:r>
          </a:p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of seaweed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834805" y="5958281"/>
            <a:ext cx="2968109" cy="172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Nationwide</a:t>
            </a:r>
          </a:p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demand due</a:t>
            </a:r>
          </a:p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to popularity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02805" y="5450070"/>
            <a:ext cx="2847737" cy="165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9"/>
              </a:lnSpc>
              <a:spcBef>
                <a:spcPct val="0"/>
              </a:spcBef>
            </a:pPr>
            <a:r>
              <a:rPr lang="en-US" sz="382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Plants in </a:t>
            </a:r>
          </a:p>
          <a:p>
            <a:pPr algn="ctr">
              <a:lnSpc>
                <a:spcPts val="4129"/>
              </a:lnSpc>
              <a:spcBef>
                <a:spcPct val="0"/>
              </a:spcBef>
            </a:pPr>
            <a:r>
              <a:rPr lang="en-US" sz="382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South Asian </a:t>
            </a:r>
          </a:p>
          <a:p>
            <a:pPr algn="ctr">
              <a:lnSpc>
                <a:spcPts val="4129"/>
              </a:lnSpc>
              <a:spcBef>
                <a:spcPct val="0"/>
              </a:spcBef>
            </a:pPr>
            <a:r>
              <a:rPr lang="en-US" sz="382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Coastal Areas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544411" y="5244777"/>
            <a:ext cx="1757005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999" b="1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Success!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83201"/>
            <a:ext cx="7544888" cy="1266576"/>
            <a:chOff x="0" y="0"/>
            <a:chExt cx="20076000" cy="3370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75999" cy="3370200"/>
            </a:xfrm>
            <a:custGeom>
              <a:avLst/>
              <a:gdLst/>
              <a:ahLst/>
              <a:cxnLst/>
              <a:rect l="l" t="t" r="r" b="b"/>
              <a:pathLst>
                <a:path w="20075999" h="3370200">
                  <a:moveTo>
                    <a:pt x="0" y="0"/>
                  </a:moveTo>
                  <a:lnTo>
                    <a:pt x="20075999" y="0"/>
                  </a:lnTo>
                  <a:lnTo>
                    <a:pt x="20075999" y="3370200"/>
                  </a:lnTo>
                  <a:lnTo>
                    <a:pt x="0" y="337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28600"/>
              <a:ext cx="20076000" cy="3598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693"/>
                </a:lnSpc>
              </a:pPr>
              <a:r>
                <a:rPr lang="en-US" sz="62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Readiness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1552140" y="8756966"/>
            <a:ext cx="6735859" cy="1203300"/>
          </a:xfrm>
          <a:custGeom>
            <a:avLst/>
            <a:gdLst/>
            <a:ahLst/>
            <a:cxnLst/>
            <a:rect l="l" t="t" r="r" b="b"/>
            <a:pathLst>
              <a:path w="6735859" h="1203300">
                <a:moveTo>
                  <a:pt x="0" y="0"/>
                </a:moveTo>
                <a:lnTo>
                  <a:pt x="6735860" y="0"/>
                </a:lnTo>
                <a:lnTo>
                  <a:pt x="6735860" y="1203300"/>
                </a:lnTo>
                <a:lnTo>
                  <a:pt x="0" y="120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967" b="-344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839264" y="2224807"/>
            <a:ext cx="4284757" cy="5713009"/>
          </a:xfrm>
          <a:custGeom>
            <a:avLst/>
            <a:gdLst/>
            <a:ahLst/>
            <a:cxnLst/>
            <a:rect l="l" t="t" r="r" b="b"/>
            <a:pathLst>
              <a:path w="4284757" h="5713009">
                <a:moveTo>
                  <a:pt x="0" y="0"/>
                </a:moveTo>
                <a:lnTo>
                  <a:pt x="4284757" y="0"/>
                </a:lnTo>
                <a:lnTo>
                  <a:pt x="4284757" y="5713009"/>
                </a:lnTo>
                <a:lnTo>
                  <a:pt x="0" y="57130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t="8245" b="8245"/>
          <a:stretch>
            <a:fillRect/>
          </a:stretch>
        </p:blipFill>
        <p:spPr>
          <a:xfrm>
            <a:off x="1028700" y="3549777"/>
            <a:ext cx="4279842" cy="6353905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6539501" y="2224807"/>
            <a:ext cx="3713743" cy="5713009"/>
          </a:xfrm>
          <a:custGeom>
            <a:avLst/>
            <a:gdLst/>
            <a:ahLst/>
            <a:cxnLst/>
            <a:rect l="l" t="t" r="r" b="b"/>
            <a:pathLst>
              <a:path w="3713743" h="5713009">
                <a:moveTo>
                  <a:pt x="0" y="0"/>
                </a:moveTo>
                <a:lnTo>
                  <a:pt x="3713743" y="0"/>
                </a:lnTo>
                <a:lnTo>
                  <a:pt x="3713743" y="5713009"/>
                </a:lnTo>
                <a:lnTo>
                  <a:pt x="0" y="57130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592" b="-4186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4060438" y="417825"/>
            <a:ext cx="3888000" cy="1320750"/>
            <a:chOff x="0" y="0"/>
            <a:chExt cx="5184000" cy="1761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84013" cy="1760982"/>
            </a:xfrm>
            <a:custGeom>
              <a:avLst/>
              <a:gdLst/>
              <a:ahLst/>
              <a:cxnLst/>
              <a:rect l="l" t="t" r="r" b="b"/>
              <a:pathLst>
                <a:path w="5184013" h="1760982">
                  <a:moveTo>
                    <a:pt x="0" y="0"/>
                  </a:moveTo>
                  <a:lnTo>
                    <a:pt x="5184013" y="0"/>
                  </a:lnTo>
                  <a:lnTo>
                    <a:pt x="5184013" y="1760982"/>
                  </a:lnTo>
                  <a:lnTo>
                    <a:pt x="0" y="1760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22914" y="746906"/>
            <a:ext cx="3163047" cy="662587"/>
          </a:xfrm>
          <a:custGeom>
            <a:avLst/>
            <a:gdLst/>
            <a:ahLst/>
            <a:cxnLst/>
            <a:rect l="l" t="t" r="r" b="b"/>
            <a:pathLst>
              <a:path w="3163047" h="662587">
                <a:moveTo>
                  <a:pt x="0" y="0"/>
                </a:moveTo>
                <a:lnTo>
                  <a:pt x="3163047" y="0"/>
                </a:lnTo>
                <a:lnTo>
                  <a:pt x="3163047" y="662587"/>
                </a:lnTo>
                <a:lnTo>
                  <a:pt x="0" y="6625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264712" y="-203625"/>
            <a:ext cx="11349000" cy="2464650"/>
            <a:chOff x="0" y="0"/>
            <a:chExt cx="15132000" cy="3286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132000" cy="3286200"/>
            </a:xfrm>
            <a:custGeom>
              <a:avLst/>
              <a:gdLst/>
              <a:ahLst/>
              <a:cxnLst/>
              <a:rect l="l" t="t" r="r" b="b"/>
              <a:pathLst>
                <a:path w="15132000" h="3286200">
                  <a:moveTo>
                    <a:pt x="0" y="0"/>
                  </a:moveTo>
                  <a:lnTo>
                    <a:pt x="15132000" y="0"/>
                  </a:lnTo>
                  <a:lnTo>
                    <a:pt x="15132000" y="3286200"/>
                  </a:lnTo>
                  <a:lnTo>
                    <a:pt x="0" y="3286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5132000" cy="33338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480"/>
                </a:lnSpc>
              </a:pPr>
              <a:r>
                <a:rPr lang="en-US" sz="6000" b="1">
                  <a:solidFill>
                    <a:srgbClr val="231F2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2. Proposed Solution </a:t>
              </a:r>
            </a:p>
            <a:p>
              <a:pPr algn="l">
                <a:lnSpc>
                  <a:spcPts val="6480"/>
                </a:lnSpc>
              </a:pPr>
              <a:r>
                <a:rPr lang="en-US" sz="6000" b="1">
                  <a:solidFill>
                    <a:srgbClr val="231F2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   &amp; Innovative Potential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rot="985569">
            <a:off x="9653370" y="3866115"/>
            <a:ext cx="3495333" cy="2554771"/>
          </a:xfrm>
          <a:custGeom>
            <a:avLst/>
            <a:gdLst/>
            <a:ahLst/>
            <a:cxnLst/>
            <a:rect l="l" t="t" r="r" b="b"/>
            <a:pathLst>
              <a:path w="3495333" h="2554771">
                <a:moveTo>
                  <a:pt x="0" y="0"/>
                </a:moveTo>
                <a:lnTo>
                  <a:pt x="3495334" y="0"/>
                </a:lnTo>
                <a:lnTo>
                  <a:pt x="3495334" y="2554770"/>
                </a:lnTo>
                <a:lnTo>
                  <a:pt x="0" y="2554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714</Words>
  <Application>Microsoft Office PowerPoint</Application>
  <PresentationFormat>Custom</PresentationFormat>
  <Paragraphs>193</Paragraphs>
  <Slides>17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Times New Roman Bold</vt:lpstr>
      <vt:lpstr>Times New Roman</vt:lpstr>
      <vt:lpstr>Times New Roman Condensed</vt:lpstr>
      <vt:lpstr>Arial</vt:lpstr>
      <vt:lpstr>Arial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Hack Pitch Deck - Finals.pptx</dc:title>
  <cp:lastModifiedBy>Sahas 220148G</cp:lastModifiedBy>
  <cp:revision>2</cp:revision>
  <dcterms:created xsi:type="dcterms:W3CDTF">2006-08-16T00:00:00Z</dcterms:created>
  <dcterms:modified xsi:type="dcterms:W3CDTF">2025-04-05T12:15:46Z</dcterms:modified>
  <dc:identifier>DAGjio-HIho</dc:identifier>
</cp:coreProperties>
</file>